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x="12954000" cy="9715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5" name="Shape 12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Helvetica Neue"/>
      </a:defRPr>
    </a:lvl1pPr>
    <a:lvl2pPr indent="228600" latinLnBrk="0">
      <a:defRPr sz="1200">
        <a:latin typeface="+mj-lt"/>
        <a:ea typeface="+mj-ea"/>
        <a:cs typeface="+mj-cs"/>
        <a:sym typeface="Helvetica Neue"/>
      </a:defRPr>
    </a:lvl2pPr>
    <a:lvl3pPr indent="457200" latinLnBrk="0">
      <a:defRPr sz="1200">
        <a:latin typeface="+mj-lt"/>
        <a:ea typeface="+mj-ea"/>
        <a:cs typeface="+mj-cs"/>
        <a:sym typeface="Helvetica Neue"/>
      </a:defRPr>
    </a:lvl3pPr>
    <a:lvl4pPr indent="685800" latinLnBrk="0">
      <a:defRPr sz="1200">
        <a:latin typeface="+mj-lt"/>
        <a:ea typeface="+mj-ea"/>
        <a:cs typeface="+mj-cs"/>
        <a:sym typeface="Helvetica Neue"/>
      </a:defRPr>
    </a:lvl4pPr>
    <a:lvl5pPr indent="914400" latinLnBrk="0">
      <a:defRPr sz="1200">
        <a:latin typeface="+mj-lt"/>
        <a:ea typeface="+mj-ea"/>
        <a:cs typeface="+mj-cs"/>
        <a:sym typeface="Helvetica Neue"/>
      </a:defRPr>
    </a:lvl5pPr>
    <a:lvl6pPr indent="1143000" latinLnBrk="0">
      <a:defRPr sz="1200">
        <a:latin typeface="+mj-lt"/>
        <a:ea typeface="+mj-ea"/>
        <a:cs typeface="+mj-cs"/>
        <a:sym typeface="Helvetica Neue"/>
      </a:defRPr>
    </a:lvl6pPr>
    <a:lvl7pPr indent="1371600" latinLnBrk="0">
      <a:defRPr sz="1200">
        <a:latin typeface="+mj-lt"/>
        <a:ea typeface="+mj-ea"/>
        <a:cs typeface="+mj-cs"/>
        <a:sym typeface="Helvetica Neue"/>
      </a:defRPr>
    </a:lvl7pPr>
    <a:lvl8pPr indent="1600200" latinLnBrk="0">
      <a:defRPr sz="1200">
        <a:latin typeface="+mj-lt"/>
        <a:ea typeface="+mj-ea"/>
        <a:cs typeface="+mj-cs"/>
        <a:sym typeface="Helvetica Neue"/>
      </a:defRPr>
    </a:lvl8pPr>
    <a:lvl9pPr indent="1828800" latinLnBrk="0">
      <a:defRPr sz="1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2.tif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3.tif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1" Type="http://schemas.openxmlformats.org/officeDocument/2006/relationships/image" Target="../media/image2.tif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8" Type="http://schemas.openxmlformats.org/officeDocument/2006/relationships/image" Target="../media/image9.png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1" Type="http://schemas.openxmlformats.org/officeDocument/2006/relationships/image" Target="../media/image2.tif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2.tif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"/>
          <p:cNvSpPr/>
          <p:nvPr/>
        </p:nvSpPr>
        <p:spPr>
          <a:xfrm>
            <a:off x="800617" y="3184643"/>
            <a:ext cx="9887637" cy="5608553"/>
          </a:xfrm>
          <a:prstGeom prst="rect">
            <a:avLst/>
          </a:prstGeom>
          <a:solidFill>
            <a:srgbClr val="FFFFFF"/>
          </a:solidFill>
          <a:ln w="88900">
            <a:solidFill>
              <a:srgbClr val="2A85D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 sz="2300">
                <a:solidFill>
                  <a:srgbClr val="9BBE05"/>
                </a:solidFill>
              </a:defRPr>
            </a:pPr>
          </a:p>
        </p:txBody>
      </p:sp>
      <p:sp>
        <p:nvSpPr>
          <p:cNvPr id="24" name="Line"/>
          <p:cNvSpPr/>
          <p:nvPr/>
        </p:nvSpPr>
        <p:spPr>
          <a:xfrm>
            <a:off x="239977" y="1450841"/>
            <a:ext cx="11414264" cy="2"/>
          </a:xfrm>
          <a:prstGeom prst="line">
            <a:avLst/>
          </a:prstGeom>
          <a:ln w="54720">
            <a:solidFill>
              <a:srgbClr val="2A85D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" name="Rectangle"/>
          <p:cNvSpPr/>
          <p:nvPr/>
        </p:nvSpPr>
        <p:spPr>
          <a:xfrm>
            <a:off x="10990966" y="8887779"/>
            <a:ext cx="1895270" cy="791644"/>
          </a:xfrm>
          <a:prstGeom prst="rect">
            <a:avLst/>
          </a:prstGeom>
          <a:solidFill>
            <a:srgbClr val="FFFFFF"/>
          </a:solidFill>
          <a:ln w="25400">
            <a:solidFill>
              <a:srgbClr val="2A85D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 sz="2300"/>
            </a:pPr>
          </a:p>
        </p:txBody>
      </p:sp>
      <p:grpSp>
        <p:nvGrpSpPr>
          <p:cNvPr id="28" name="Group"/>
          <p:cNvGrpSpPr/>
          <p:nvPr/>
        </p:nvGrpSpPr>
        <p:grpSpPr>
          <a:xfrm>
            <a:off x="11168168" y="9010153"/>
            <a:ext cx="1540862" cy="579572"/>
            <a:chOff x="0" y="0"/>
            <a:chExt cx="1540861" cy="579570"/>
          </a:xfrm>
        </p:grpSpPr>
        <p:pic>
          <p:nvPicPr>
            <p:cNvPr id="26" name="image5.png" descr="image5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393636" cy="5795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63313" y="-1"/>
              <a:ext cx="1077549" cy="5795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9" name="ORNL McStas workshop, October 18th-19th 2018"/>
          <p:cNvSpPr txBox="1"/>
          <p:nvPr/>
        </p:nvSpPr>
        <p:spPr>
          <a:xfrm>
            <a:off x="487405" y="9326015"/>
            <a:ext cx="4377818" cy="302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34" name="Group"/>
          <p:cNvGrpSpPr/>
          <p:nvPr/>
        </p:nvGrpSpPr>
        <p:grpSpPr>
          <a:xfrm>
            <a:off x="11430055" y="49010"/>
            <a:ext cx="1512050" cy="1249041"/>
            <a:chOff x="0" y="0"/>
            <a:chExt cx="1512049" cy="1249040"/>
          </a:xfrm>
        </p:grpSpPr>
        <p:grpSp>
          <p:nvGrpSpPr>
            <p:cNvPr id="32" name="Group"/>
            <p:cNvGrpSpPr/>
            <p:nvPr/>
          </p:nvGrpSpPr>
          <p:grpSpPr>
            <a:xfrm>
              <a:off x="8448" y="0"/>
              <a:ext cx="1503602" cy="865840"/>
              <a:chOff x="0" y="0"/>
              <a:chExt cx="1503600" cy="865839"/>
            </a:xfrm>
          </p:grpSpPr>
          <p:pic>
            <p:nvPicPr>
              <p:cNvPr id="30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-1" y="-1"/>
                <a:ext cx="1503602" cy="40841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1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8171" y="457424"/>
                <a:ext cx="1487258" cy="40841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3" name="October 2018"/>
            <p:cNvSpPr txBox="1"/>
            <p:nvPr/>
          </p:nvSpPr>
          <p:spPr>
            <a:xfrm>
              <a:off x="0" y="884603"/>
              <a:ext cx="1510257" cy="364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/>
              <a:r>
                <a:t>October 2018</a:t>
              </a:r>
            </a:p>
          </p:txBody>
        </p:sp>
      </p:grpSp>
      <p:pic>
        <p:nvPicPr>
          <p:cNvPr id="35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39855" t="5205" r="39855" b="0"/>
          <a:stretch>
            <a:fillRect/>
          </a:stretch>
        </p:blipFill>
        <p:spPr>
          <a:xfrm>
            <a:off x="10808154" y="1757968"/>
            <a:ext cx="2152371" cy="6694656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Talk / material title…"/>
          <p:cNvSpPr txBox="1"/>
          <p:nvPr/>
        </p:nvSpPr>
        <p:spPr>
          <a:xfrm>
            <a:off x="2790721" y="4273379"/>
            <a:ext cx="6166156" cy="2111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400"/>
            </a:pPr>
            <a:r>
              <a:t>McStas sample overview</a:t>
            </a:r>
          </a:p>
          <a:p>
            <a:pPr>
              <a:defRPr sz="3400"/>
            </a:pPr>
          </a:p>
          <a:p>
            <a:pPr>
              <a:defRPr sz="3400"/>
            </a:pPr>
            <a:r>
              <a:t>Presenter</a:t>
            </a:r>
            <a:r>
              <a:t>s</a:t>
            </a:r>
            <a:r>
              <a:t>: </a:t>
            </a:r>
            <a:r>
              <a:t>Emmanuel Farhi &amp;</a:t>
            </a:r>
            <a:endParaRPr sz="2700"/>
          </a:p>
          <a:p>
            <a:pPr>
              <a:defRPr sz="3400"/>
            </a:pPr>
            <a:r>
              <a:t> 			Peter Willendrup </a:t>
            </a:r>
          </a:p>
        </p:txBody>
      </p:sp>
      <p:sp>
        <p:nvSpPr>
          <p:cNvPr id="37" name="… Date and time"/>
          <p:cNvSpPr txBox="1"/>
          <p:nvPr/>
        </p:nvSpPr>
        <p:spPr>
          <a:xfrm>
            <a:off x="338680" y="692644"/>
            <a:ext cx="2652714" cy="438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/>
            </a:lvl1pPr>
          </a:lstStyle>
          <a:p>
            <a:pPr/>
            <a:r>
              <a:t>Thursday lunch talk</a:t>
            </a:r>
          </a:p>
        </p:txBody>
      </p:sp>
      <p:sp>
        <p:nvSpPr>
          <p:cNvPr id="38" name="Slide Number"/>
          <p:cNvSpPr txBox="1"/>
          <p:nvPr>
            <p:ph type="sldNum" sz="quarter" idx="2"/>
          </p:nvPr>
        </p:nvSpPr>
        <p:spPr>
          <a:xfrm>
            <a:off x="71678" y="9276395"/>
            <a:ext cx="356902" cy="36299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6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Body Level One…"/>
          <p:cNvSpPr txBox="1"/>
          <p:nvPr>
            <p:ph type="body" idx="1"/>
          </p:nvPr>
        </p:nvSpPr>
        <p:spPr>
          <a:xfrm>
            <a:off x="1211224" y="2314257"/>
            <a:ext cx="10336907" cy="7451571"/>
          </a:xfrm>
          <a:prstGeom prst="rect">
            <a:avLst/>
          </a:prstGeom>
        </p:spPr>
        <p:txBody>
          <a:bodyPr/>
          <a:lstStyle>
            <a:lvl1pPr marL="133020" indent="-133020" defTabSz="1290927">
              <a:lnSpc>
                <a:spcPct val="100000"/>
              </a:lnSpc>
              <a:spcBef>
                <a:spcPts val="500"/>
              </a:spcBef>
              <a:buClr>
                <a:srgbClr val="AD4642"/>
              </a:buClr>
              <a:buSzPct val="100000"/>
              <a:buFontTx/>
              <a:buChar char="•"/>
              <a:defRPr sz="20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  <a:lvl2pPr marL="365810" indent="-133020" defTabSz="1290927">
              <a:lnSpc>
                <a:spcPct val="100000"/>
              </a:lnSpc>
              <a:spcBef>
                <a:spcPts val="500"/>
              </a:spcBef>
              <a:buClr>
                <a:srgbClr val="AD4642"/>
              </a:buClr>
              <a:buSzPct val="100000"/>
              <a:buFontTx/>
              <a:buChar char="•"/>
              <a:defRPr sz="20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2pPr>
            <a:lvl3pPr marL="598598" indent="-133020" defTabSz="1290927">
              <a:lnSpc>
                <a:spcPct val="100000"/>
              </a:lnSpc>
              <a:spcBef>
                <a:spcPts val="500"/>
              </a:spcBef>
              <a:buClr>
                <a:srgbClr val="AD4642"/>
              </a:buClr>
              <a:buSzPct val="100000"/>
              <a:buFontTx/>
              <a:buChar char="•"/>
              <a:defRPr sz="20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3pPr>
            <a:lvl4pPr marL="824384" indent="-126020" defTabSz="1290927">
              <a:lnSpc>
                <a:spcPct val="100000"/>
              </a:lnSpc>
              <a:spcBef>
                <a:spcPts val="500"/>
              </a:spcBef>
              <a:buClr>
                <a:srgbClr val="AD4642"/>
              </a:buClr>
              <a:buSzPct val="100000"/>
              <a:buFontTx/>
              <a:buChar char="•"/>
              <a:defRPr sz="20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4pPr>
            <a:lvl5pPr marL="1051922" indent="-133020" defTabSz="1290927">
              <a:lnSpc>
                <a:spcPct val="100000"/>
              </a:lnSpc>
              <a:spcBef>
                <a:spcPts val="500"/>
              </a:spcBef>
              <a:buClr>
                <a:srgbClr val="AD4642"/>
              </a:buClr>
              <a:buSzPct val="100000"/>
              <a:buFontTx/>
              <a:buChar char="•"/>
              <a:defRPr sz="20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Title Text"/>
          <p:cNvSpPr txBox="1"/>
          <p:nvPr>
            <p:ph type="title"/>
          </p:nvPr>
        </p:nvSpPr>
        <p:spPr>
          <a:xfrm>
            <a:off x="1211224" y="0"/>
            <a:ext cx="10336907" cy="2053758"/>
          </a:xfrm>
          <a:prstGeom prst="rect">
            <a:avLst/>
          </a:prstGeom>
        </p:spPr>
        <p:txBody>
          <a:bodyPr anchor="b"/>
          <a:lstStyle>
            <a:lvl1pPr defTabSz="1290927">
              <a:lnSpc>
                <a:spcPct val="100000"/>
              </a:lnSpc>
              <a:defRPr b="1" sz="30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Title Text</a:t>
            </a:r>
          </a:p>
        </p:txBody>
      </p:sp>
      <p:grpSp>
        <p:nvGrpSpPr>
          <p:cNvPr id="63" name="Group"/>
          <p:cNvGrpSpPr/>
          <p:nvPr/>
        </p:nvGrpSpPr>
        <p:grpSpPr>
          <a:xfrm>
            <a:off x="8191852" y="9022901"/>
            <a:ext cx="4261583" cy="598028"/>
            <a:chOff x="0" y="0"/>
            <a:chExt cx="4261581" cy="598026"/>
          </a:xfrm>
        </p:grpSpPr>
        <p:pic>
          <p:nvPicPr>
            <p:cNvPr id="56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549346" y="89845"/>
              <a:ext cx="712236" cy="41833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57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100496" y="61410"/>
              <a:ext cx="499319" cy="47709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58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444252" y="185000"/>
              <a:ext cx="623487" cy="228166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59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21022" y="32890"/>
              <a:ext cx="391407" cy="5315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704562" y="33553"/>
              <a:ext cx="365802" cy="5309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-1"/>
              <a:ext cx="598277" cy="5980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102187" y="60468"/>
              <a:ext cx="887013" cy="4770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4" name="ORNL McStas workshop, October 18th-19th 2018"/>
          <p:cNvSpPr txBox="1"/>
          <p:nvPr/>
        </p:nvSpPr>
        <p:spPr>
          <a:xfrm>
            <a:off x="487405" y="9326015"/>
            <a:ext cx="4377818" cy="302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69" name="Group"/>
          <p:cNvGrpSpPr/>
          <p:nvPr/>
        </p:nvGrpSpPr>
        <p:grpSpPr>
          <a:xfrm>
            <a:off x="11430055" y="49010"/>
            <a:ext cx="1512050" cy="1249041"/>
            <a:chOff x="0" y="0"/>
            <a:chExt cx="1512049" cy="1249040"/>
          </a:xfrm>
        </p:grpSpPr>
        <p:grpSp>
          <p:nvGrpSpPr>
            <p:cNvPr id="67" name="Group"/>
            <p:cNvGrpSpPr/>
            <p:nvPr/>
          </p:nvGrpSpPr>
          <p:grpSpPr>
            <a:xfrm>
              <a:off x="8448" y="0"/>
              <a:ext cx="1503602" cy="865840"/>
              <a:chOff x="0" y="0"/>
              <a:chExt cx="1503600" cy="865839"/>
            </a:xfrm>
          </p:grpSpPr>
          <p:pic>
            <p:nvPicPr>
              <p:cNvPr id="65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-1" y="-1"/>
                <a:ext cx="1503602" cy="40841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6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8171" y="457424"/>
                <a:ext cx="1487258" cy="40841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8" name="October 2018"/>
            <p:cNvSpPr txBox="1"/>
            <p:nvPr/>
          </p:nvSpPr>
          <p:spPr>
            <a:xfrm>
              <a:off x="0" y="884603"/>
              <a:ext cx="1510257" cy="364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/>
              <a:r>
                <a:t>October 2018</a:t>
              </a:r>
            </a:p>
          </p:txBody>
        </p:sp>
      </p:grpSp>
      <p:pic>
        <p:nvPicPr>
          <p:cNvPr id="70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10808154" y="1757968"/>
            <a:ext cx="2152371" cy="6694656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lide Number"/>
          <p:cNvSpPr txBox="1"/>
          <p:nvPr>
            <p:ph type="sldNum" sz="quarter" idx="2"/>
          </p:nvPr>
        </p:nvSpPr>
        <p:spPr>
          <a:xfrm>
            <a:off x="230617" y="9442356"/>
            <a:ext cx="190328" cy="165101"/>
          </a:xfrm>
          <a:prstGeom prst="rect">
            <a:avLst/>
          </a:prstGeom>
        </p:spPr>
        <p:txBody>
          <a:bodyPr lIns="0" tIns="0" rIns="0" bIns="0"/>
          <a:lstStyle>
            <a:lvl1pPr defTabSz="645463">
              <a:defRPr sz="11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Body Level One…"/>
          <p:cNvSpPr txBox="1"/>
          <p:nvPr>
            <p:ph type="body" idx="1"/>
          </p:nvPr>
        </p:nvSpPr>
        <p:spPr>
          <a:xfrm>
            <a:off x="1211224" y="2268695"/>
            <a:ext cx="10336907" cy="7451570"/>
          </a:xfrm>
          <a:prstGeom prst="rect">
            <a:avLst/>
          </a:prstGeom>
        </p:spPr>
        <p:txBody>
          <a:bodyPr/>
          <a:lstStyle>
            <a:lvl1pPr marL="133020" indent="-133020" defTabSz="1290927">
              <a:lnSpc>
                <a:spcPct val="100000"/>
              </a:lnSpc>
              <a:spcBef>
                <a:spcPts val="500"/>
              </a:spcBef>
              <a:buClr>
                <a:srgbClr val="AD4642"/>
              </a:buClr>
              <a:buSzPct val="100000"/>
              <a:buFontTx/>
              <a:buChar char="•"/>
              <a:defRPr sz="20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  <a:lvl2pPr marL="365810" indent="-133020" defTabSz="1290927">
              <a:lnSpc>
                <a:spcPct val="100000"/>
              </a:lnSpc>
              <a:spcBef>
                <a:spcPts val="500"/>
              </a:spcBef>
              <a:buClr>
                <a:srgbClr val="AD4642"/>
              </a:buClr>
              <a:buSzPct val="100000"/>
              <a:buFontTx/>
              <a:buChar char="•"/>
              <a:defRPr sz="20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2pPr>
            <a:lvl3pPr marL="598598" indent="-133020" defTabSz="1290927">
              <a:lnSpc>
                <a:spcPct val="100000"/>
              </a:lnSpc>
              <a:spcBef>
                <a:spcPts val="500"/>
              </a:spcBef>
              <a:buClr>
                <a:srgbClr val="AD4642"/>
              </a:buClr>
              <a:buSzPct val="100000"/>
              <a:buFontTx/>
              <a:buChar char="•"/>
              <a:defRPr sz="20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3pPr>
            <a:lvl4pPr marL="824384" indent="-126020" defTabSz="1290927">
              <a:lnSpc>
                <a:spcPct val="100000"/>
              </a:lnSpc>
              <a:spcBef>
                <a:spcPts val="500"/>
              </a:spcBef>
              <a:buClr>
                <a:srgbClr val="AD4642"/>
              </a:buClr>
              <a:buSzPct val="100000"/>
              <a:buFontTx/>
              <a:buChar char="•"/>
              <a:defRPr sz="20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4pPr>
            <a:lvl5pPr marL="1051922" indent="-133020" defTabSz="1290927">
              <a:lnSpc>
                <a:spcPct val="100000"/>
              </a:lnSpc>
              <a:spcBef>
                <a:spcPts val="500"/>
              </a:spcBef>
              <a:buClr>
                <a:srgbClr val="AD4642"/>
              </a:buClr>
              <a:buSzPct val="100000"/>
              <a:buFontTx/>
              <a:buChar char="•"/>
              <a:defRPr sz="20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87" name="Group"/>
          <p:cNvGrpSpPr/>
          <p:nvPr/>
        </p:nvGrpSpPr>
        <p:grpSpPr>
          <a:xfrm>
            <a:off x="487401" y="8979851"/>
            <a:ext cx="11111353" cy="648169"/>
            <a:chOff x="0" y="0"/>
            <a:chExt cx="11111352" cy="648167"/>
          </a:xfrm>
        </p:grpSpPr>
        <p:pic>
          <p:nvPicPr>
            <p:cNvPr id="79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0399118" y="132893"/>
              <a:ext cx="712235" cy="41833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80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9950268" y="104459"/>
              <a:ext cx="499318" cy="47709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81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9294025" y="228047"/>
              <a:ext cx="623486" cy="228165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82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870794" y="75939"/>
              <a:ext cx="391407" cy="5315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3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8471342" y="75939"/>
              <a:ext cx="365801" cy="530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4" name="droppedImage.pdf" descr="droppedImage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6750296" y="76383"/>
              <a:ext cx="999319" cy="5315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5" name="droppedImage.png" descr="droppedImag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7749613" y="0"/>
              <a:ext cx="598276" cy="5980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6" name="ORNL McStas workshop, October 18th-19th 2018"/>
            <p:cNvSpPr txBox="1"/>
            <p:nvPr/>
          </p:nvSpPr>
          <p:spPr>
            <a:xfrm>
              <a:off x="0" y="346163"/>
              <a:ext cx="4377815" cy="3020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500"/>
              </a:lvl1pPr>
            </a:lstStyle>
            <a:p>
              <a:pPr/>
              <a:r>
                <a:t>ORNL McStas workshop, October 18th-19th 2018</a:t>
              </a:r>
            </a:p>
          </p:txBody>
        </p:sp>
      </p:grpSp>
      <p:sp>
        <p:nvSpPr>
          <p:cNvPr id="88" name="Title Text"/>
          <p:cNvSpPr txBox="1"/>
          <p:nvPr>
            <p:ph type="title"/>
          </p:nvPr>
        </p:nvSpPr>
        <p:spPr>
          <a:xfrm>
            <a:off x="1211224" y="0"/>
            <a:ext cx="10336907" cy="2053758"/>
          </a:xfrm>
          <a:prstGeom prst="rect">
            <a:avLst/>
          </a:prstGeom>
        </p:spPr>
        <p:txBody>
          <a:bodyPr anchor="b"/>
          <a:lstStyle>
            <a:lvl1pPr defTabSz="1290927">
              <a:lnSpc>
                <a:spcPct val="100000"/>
              </a:lnSpc>
              <a:defRPr b="1" sz="30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Title Text</a:t>
            </a:r>
          </a:p>
        </p:txBody>
      </p:sp>
      <p:grpSp>
        <p:nvGrpSpPr>
          <p:cNvPr id="93" name="Group"/>
          <p:cNvGrpSpPr/>
          <p:nvPr/>
        </p:nvGrpSpPr>
        <p:grpSpPr>
          <a:xfrm>
            <a:off x="11430055" y="49010"/>
            <a:ext cx="1512050" cy="1249041"/>
            <a:chOff x="0" y="0"/>
            <a:chExt cx="1512049" cy="1249040"/>
          </a:xfrm>
        </p:grpSpPr>
        <p:grpSp>
          <p:nvGrpSpPr>
            <p:cNvPr id="91" name="Group"/>
            <p:cNvGrpSpPr/>
            <p:nvPr/>
          </p:nvGrpSpPr>
          <p:grpSpPr>
            <a:xfrm>
              <a:off x="8448" y="0"/>
              <a:ext cx="1503602" cy="865840"/>
              <a:chOff x="0" y="0"/>
              <a:chExt cx="1503600" cy="865839"/>
            </a:xfrm>
          </p:grpSpPr>
          <p:pic>
            <p:nvPicPr>
              <p:cNvPr id="89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-1" y="-1"/>
                <a:ext cx="1503602" cy="40841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0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8171" y="457424"/>
                <a:ext cx="1487258" cy="40841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92" name="October 2018"/>
            <p:cNvSpPr txBox="1"/>
            <p:nvPr/>
          </p:nvSpPr>
          <p:spPr>
            <a:xfrm>
              <a:off x="0" y="884603"/>
              <a:ext cx="1510257" cy="364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/>
              <a:r>
                <a:t>October 2018</a:t>
              </a:r>
            </a:p>
          </p:txBody>
        </p:sp>
      </p:grpSp>
      <p:pic>
        <p:nvPicPr>
          <p:cNvPr id="94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10808154" y="1757968"/>
            <a:ext cx="2152371" cy="6694656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230617" y="9442356"/>
            <a:ext cx="190328" cy="165101"/>
          </a:xfrm>
          <a:prstGeom prst="rect">
            <a:avLst/>
          </a:prstGeom>
        </p:spPr>
        <p:txBody>
          <a:bodyPr lIns="0" tIns="0" rIns="0" bIns="0"/>
          <a:lstStyle>
            <a:lvl1pPr defTabSz="645463">
              <a:defRPr sz="11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"/>
          <p:cNvSpPr/>
          <p:nvPr/>
        </p:nvSpPr>
        <p:spPr>
          <a:xfrm>
            <a:off x="800617" y="3184643"/>
            <a:ext cx="9887637" cy="5608553"/>
          </a:xfrm>
          <a:prstGeom prst="rect">
            <a:avLst/>
          </a:prstGeom>
          <a:solidFill>
            <a:srgbClr val="FFFFFF"/>
          </a:solidFill>
          <a:ln w="88900">
            <a:solidFill>
              <a:srgbClr val="2A85D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 sz="2300">
                <a:solidFill>
                  <a:srgbClr val="9BBE05"/>
                </a:solidFill>
              </a:defRPr>
            </a:pPr>
          </a:p>
        </p:txBody>
      </p:sp>
      <p:sp>
        <p:nvSpPr>
          <p:cNvPr id="103" name="Line"/>
          <p:cNvSpPr/>
          <p:nvPr/>
        </p:nvSpPr>
        <p:spPr>
          <a:xfrm>
            <a:off x="239977" y="1450841"/>
            <a:ext cx="11414264" cy="2"/>
          </a:xfrm>
          <a:prstGeom prst="line">
            <a:avLst/>
          </a:prstGeom>
          <a:ln w="54720">
            <a:solidFill>
              <a:srgbClr val="2A85D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4" name="Rectangle"/>
          <p:cNvSpPr/>
          <p:nvPr/>
        </p:nvSpPr>
        <p:spPr>
          <a:xfrm>
            <a:off x="10990966" y="8887779"/>
            <a:ext cx="1895270" cy="791644"/>
          </a:xfrm>
          <a:prstGeom prst="rect">
            <a:avLst/>
          </a:prstGeom>
          <a:solidFill>
            <a:srgbClr val="FFFFFF"/>
          </a:solidFill>
          <a:ln w="25400">
            <a:solidFill>
              <a:srgbClr val="2A85D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 sz="2300"/>
            </a:pPr>
          </a:p>
        </p:txBody>
      </p:sp>
      <p:grpSp>
        <p:nvGrpSpPr>
          <p:cNvPr id="107" name="Group"/>
          <p:cNvGrpSpPr/>
          <p:nvPr/>
        </p:nvGrpSpPr>
        <p:grpSpPr>
          <a:xfrm>
            <a:off x="11168168" y="9010153"/>
            <a:ext cx="1540862" cy="579572"/>
            <a:chOff x="0" y="0"/>
            <a:chExt cx="1540861" cy="579570"/>
          </a:xfrm>
        </p:grpSpPr>
        <p:pic>
          <p:nvPicPr>
            <p:cNvPr id="105" name="image5.png" descr="image5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393636" cy="5795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63313" y="-1"/>
              <a:ext cx="1077549" cy="5795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8" name="ORNL McStas workshop, October 18th-19th 2018"/>
          <p:cNvSpPr txBox="1"/>
          <p:nvPr/>
        </p:nvSpPr>
        <p:spPr>
          <a:xfrm>
            <a:off x="487405" y="9326015"/>
            <a:ext cx="4377818" cy="302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113" name="Group"/>
          <p:cNvGrpSpPr/>
          <p:nvPr/>
        </p:nvGrpSpPr>
        <p:grpSpPr>
          <a:xfrm>
            <a:off x="11430055" y="49010"/>
            <a:ext cx="1512050" cy="1249041"/>
            <a:chOff x="0" y="0"/>
            <a:chExt cx="1512049" cy="1249040"/>
          </a:xfrm>
        </p:grpSpPr>
        <p:grpSp>
          <p:nvGrpSpPr>
            <p:cNvPr id="111" name="Group"/>
            <p:cNvGrpSpPr/>
            <p:nvPr/>
          </p:nvGrpSpPr>
          <p:grpSpPr>
            <a:xfrm>
              <a:off x="8448" y="0"/>
              <a:ext cx="1503602" cy="865840"/>
              <a:chOff x="0" y="0"/>
              <a:chExt cx="1503600" cy="865839"/>
            </a:xfrm>
          </p:grpSpPr>
          <p:pic>
            <p:nvPicPr>
              <p:cNvPr id="109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-1" y="-1"/>
                <a:ext cx="1503602" cy="40841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0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8171" y="457424"/>
                <a:ext cx="1487258" cy="40841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12" name="October 2018"/>
            <p:cNvSpPr txBox="1"/>
            <p:nvPr/>
          </p:nvSpPr>
          <p:spPr>
            <a:xfrm>
              <a:off x="0" y="884603"/>
              <a:ext cx="1510257" cy="364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/>
              <a:r>
                <a:t>October 2018</a:t>
              </a:r>
            </a:p>
          </p:txBody>
        </p:sp>
      </p:grpSp>
      <p:pic>
        <p:nvPicPr>
          <p:cNvPr id="114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39855" t="5205" r="39855" b="0"/>
          <a:stretch>
            <a:fillRect/>
          </a:stretch>
        </p:blipFill>
        <p:spPr>
          <a:xfrm>
            <a:off x="10808154" y="1757968"/>
            <a:ext cx="2152371" cy="6694656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Talk / material title…"/>
          <p:cNvSpPr txBox="1"/>
          <p:nvPr/>
        </p:nvSpPr>
        <p:spPr>
          <a:xfrm>
            <a:off x="2790721" y="4273379"/>
            <a:ext cx="6166156" cy="2111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400"/>
            </a:pPr>
            <a:r>
              <a:t>McStas sample overview</a:t>
            </a:r>
          </a:p>
          <a:p>
            <a:pPr>
              <a:defRPr sz="3400"/>
            </a:pPr>
          </a:p>
          <a:p>
            <a:pPr>
              <a:defRPr sz="3400"/>
            </a:pPr>
            <a:r>
              <a:t>Presenter</a:t>
            </a:r>
            <a:r>
              <a:t>s</a:t>
            </a:r>
            <a:r>
              <a:t>: </a:t>
            </a:r>
            <a:r>
              <a:t>Emmanuel Farhi &amp;</a:t>
            </a:r>
            <a:endParaRPr sz="2700"/>
          </a:p>
          <a:p>
            <a:pPr>
              <a:defRPr sz="3400"/>
            </a:pPr>
            <a:r>
              <a:t> 			Peter Willendrup </a:t>
            </a:r>
          </a:p>
        </p:txBody>
      </p:sp>
      <p:sp>
        <p:nvSpPr>
          <p:cNvPr id="116" name="… Date and time"/>
          <p:cNvSpPr txBox="1"/>
          <p:nvPr/>
        </p:nvSpPr>
        <p:spPr>
          <a:xfrm>
            <a:off x="338680" y="692644"/>
            <a:ext cx="2652714" cy="438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/>
            </a:lvl1pPr>
          </a:lstStyle>
          <a:p>
            <a:pPr/>
            <a:r>
              <a:t>Thursday lunch talk</a:t>
            </a:r>
          </a:p>
        </p:txBody>
      </p:sp>
      <p:sp>
        <p:nvSpPr>
          <p:cNvPr id="117" name="Body Level One…"/>
          <p:cNvSpPr txBox="1"/>
          <p:nvPr>
            <p:ph type="body" idx="1"/>
          </p:nvPr>
        </p:nvSpPr>
        <p:spPr>
          <a:xfrm>
            <a:off x="209520" y="1852920"/>
            <a:ext cx="11531160" cy="7174441"/>
          </a:xfrm>
          <a:prstGeom prst="rect">
            <a:avLst/>
          </a:prstGeom>
        </p:spPr>
        <p:txBody>
          <a:bodyPr lIns="0" tIns="0" rIns="0" bIns="0"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" name="Slide Number"/>
          <p:cNvSpPr txBox="1"/>
          <p:nvPr>
            <p:ph type="sldNum" sz="quarter" idx="2"/>
          </p:nvPr>
        </p:nvSpPr>
        <p:spPr>
          <a:xfrm>
            <a:off x="9283700" y="9004829"/>
            <a:ext cx="3022600" cy="5207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2.tif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10990966" y="8904116"/>
            <a:ext cx="1895270" cy="791644"/>
          </a:xfrm>
          <a:prstGeom prst="rect">
            <a:avLst/>
          </a:prstGeom>
          <a:solidFill>
            <a:srgbClr val="FFFFFF"/>
          </a:solidFill>
          <a:ln w="25400">
            <a:solidFill>
              <a:srgbClr val="2A85D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 sz="2300"/>
            </a:pPr>
          </a:p>
        </p:txBody>
      </p:sp>
      <p:sp>
        <p:nvSpPr>
          <p:cNvPr id="3" name="Line"/>
          <p:cNvSpPr/>
          <p:nvPr/>
        </p:nvSpPr>
        <p:spPr>
          <a:xfrm>
            <a:off x="239977" y="1450841"/>
            <a:ext cx="11414264" cy="2"/>
          </a:xfrm>
          <a:prstGeom prst="line">
            <a:avLst/>
          </a:prstGeom>
          <a:ln w="54720">
            <a:solidFill>
              <a:srgbClr val="2A85D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" name="Title Text"/>
          <p:cNvSpPr txBox="1"/>
          <p:nvPr>
            <p:ph type="title"/>
          </p:nvPr>
        </p:nvSpPr>
        <p:spPr>
          <a:xfrm>
            <a:off x="138983" y="248676"/>
            <a:ext cx="11673699" cy="1024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Body Level One…"/>
          <p:cNvSpPr txBox="1"/>
          <p:nvPr>
            <p:ph type="body" idx="1"/>
          </p:nvPr>
        </p:nvSpPr>
        <p:spPr>
          <a:xfrm>
            <a:off x="209865" y="1853340"/>
            <a:ext cx="11531935" cy="7175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8" name="Group"/>
          <p:cNvGrpSpPr/>
          <p:nvPr/>
        </p:nvGrpSpPr>
        <p:grpSpPr>
          <a:xfrm>
            <a:off x="11168168" y="9010153"/>
            <a:ext cx="1540862" cy="579572"/>
            <a:chOff x="0" y="0"/>
            <a:chExt cx="1540861" cy="579570"/>
          </a:xfrm>
        </p:grpSpPr>
        <p:pic>
          <p:nvPicPr>
            <p:cNvPr id="6" name="image5.png" descr="image5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393636" cy="5795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63313" y="-1"/>
              <a:ext cx="1077549" cy="5795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ORNL McStas workshop, October 18th-19th 2018"/>
          <p:cNvSpPr txBox="1"/>
          <p:nvPr/>
        </p:nvSpPr>
        <p:spPr>
          <a:xfrm>
            <a:off x="487405" y="9326015"/>
            <a:ext cx="4377818" cy="302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14" name="Group"/>
          <p:cNvGrpSpPr/>
          <p:nvPr/>
        </p:nvGrpSpPr>
        <p:grpSpPr>
          <a:xfrm>
            <a:off x="11430055" y="49010"/>
            <a:ext cx="1512050" cy="1249041"/>
            <a:chOff x="0" y="0"/>
            <a:chExt cx="1512049" cy="1249040"/>
          </a:xfrm>
        </p:grpSpPr>
        <p:grpSp>
          <p:nvGrpSpPr>
            <p:cNvPr id="12" name="Group"/>
            <p:cNvGrpSpPr/>
            <p:nvPr/>
          </p:nvGrpSpPr>
          <p:grpSpPr>
            <a:xfrm>
              <a:off x="8448" y="0"/>
              <a:ext cx="1503602" cy="865840"/>
              <a:chOff x="0" y="0"/>
              <a:chExt cx="1503600" cy="865839"/>
            </a:xfrm>
          </p:grpSpPr>
          <p:pic>
            <p:nvPicPr>
              <p:cNvPr id="10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-1" y="-1"/>
                <a:ext cx="1503602" cy="40841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8171" y="457424"/>
                <a:ext cx="1487258" cy="40841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3" name="October 2018"/>
            <p:cNvSpPr txBox="1"/>
            <p:nvPr/>
          </p:nvSpPr>
          <p:spPr>
            <a:xfrm>
              <a:off x="0" y="884603"/>
              <a:ext cx="1510257" cy="364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/>
              <a:r>
                <a:t>October 2018</a:t>
              </a:r>
            </a:p>
          </p:txBody>
        </p:sp>
      </p:grpSp>
      <p:pic>
        <p:nvPicPr>
          <p:cNvPr id="15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39855" t="5205" r="39855" b="0"/>
          <a:stretch>
            <a:fillRect/>
          </a:stretch>
        </p:blipFill>
        <p:spPr>
          <a:xfrm>
            <a:off x="10808154" y="1757968"/>
            <a:ext cx="2152371" cy="6694656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88021" y="9276395"/>
            <a:ext cx="356902" cy="362999"/>
          </a:xfrm>
          <a:prstGeom prst="rect">
            <a:avLst/>
          </a:prstGeom>
          <a:ln w="12700">
            <a:miter lim="400000"/>
          </a:ln>
        </p:spPr>
        <p:txBody>
          <a:bodyPr wrap="none" lIns="44999" tIns="44999" rIns="44999" bIns="44999">
            <a:spAutoFit/>
          </a:bodyPr>
          <a:lstStyle/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</p:sldLayoutIdLst>
  <p:transition xmlns:p14="http://schemas.microsoft.com/office/powerpoint/2010/main" spd="med" advClick="1"/>
  <p:txStyles>
    <p:titleStyle>
      <a:lvl1pPr marL="0" marR="0" indent="0" algn="l" defTabSz="117619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56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117619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56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117619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56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117619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56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117619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56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117619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56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117619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56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117619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56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117619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56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94047" marR="0" indent="-294047" algn="l" defTabSz="1176193" rtl="0" latinLnBrk="0">
        <a:lnSpc>
          <a:spcPct val="90000"/>
        </a:lnSpc>
        <a:spcBef>
          <a:spcPts val="1200"/>
        </a:spcBef>
        <a:spcAft>
          <a:spcPts val="0"/>
        </a:spcAft>
        <a:buClrTx/>
        <a:buSzPct val="45000"/>
        <a:buFont typeface="Helvetica Neue"/>
        <a:buChar char="l"/>
        <a:tabLst/>
        <a:defRPr b="0" baseline="0" cap="none" i="1" spc="0" strike="noStrike" sz="41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924150" marR="0" indent="-336054" algn="l" defTabSz="1176193" rtl="0" latinLnBrk="0">
        <a:lnSpc>
          <a:spcPct val="90000"/>
        </a:lnSpc>
        <a:spcBef>
          <a:spcPts val="1200"/>
        </a:spcBef>
        <a:spcAft>
          <a:spcPts val="0"/>
        </a:spcAft>
        <a:buClrTx/>
        <a:buSzPct val="75000"/>
        <a:buFont typeface="Helvetica Neue"/>
        <a:buChar char="-"/>
        <a:tabLst/>
        <a:defRPr b="0" baseline="0" cap="none" i="1" spc="0" strike="noStrike" sz="41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568256" marR="0" indent="-392064" algn="l" defTabSz="1176193" rtl="0" latinLnBrk="0">
        <a:lnSpc>
          <a:spcPct val="90000"/>
        </a:lnSpc>
        <a:spcBef>
          <a:spcPts val="1200"/>
        </a:spcBef>
        <a:spcAft>
          <a:spcPts val="0"/>
        </a:spcAft>
        <a:buClrTx/>
        <a:buSzPct val="45000"/>
        <a:buFont typeface="Helvetica Neue"/>
        <a:buChar char="l"/>
        <a:tabLst/>
        <a:defRPr b="0" baseline="0" cap="none" i="1" spc="0" strike="noStrike" sz="41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2234765" marR="0" indent="-470477" algn="l" defTabSz="1176193" rtl="0" latinLnBrk="0">
        <a:lnSpc>
          <a:spcPct val="90000"/>
        </a:lnSpc>
        <a:spcBef>
          <a:spcPts val="1200"/>
        </a:spcBef>
        <a:spcAft>
          <a:spcPts val="0"/>
        </a:spcAft>
        <a:buClrTx/>
        <a:buSzPct val="75000"/>
        <a:buFont typeface="Helvetica Neue"/>
        <a:buChar char="-"/>
        <a:tabLst/>
        <a:defRPr b="0" baseline="0" cap="none" i="1" spc="0" strike="noStrike" sz="41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822862" marR="0" indent="-470477" algn="l" defTabSz="1176193" rtl="0" latinLnBrk="0">
        <a:lnSpc>
          <a:spcPct val="90000"/>
        </a:lnSpc>
        <a:spcBef>
          <a:spcPts val="1200"/>
        </a:spcBef>
        <a:spcAft>
          <a:spcPts val="0"/>
        </a:spcAft>
        <a:buClrTx/>
        <a:buSzPct val="45000"/>
        <a:buFont typeface="Helvetica Neue"/>
        <a:buChar char="l"/>
        <a:tabLst/>
        <a:defRPr b="0" baseline="0" cap="none" i="1" spc="0" strike="noStrike" sz="41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3410958" marR="0" indent="-470477" algn="l" defTabSz="1176193" rtl="0" latinLnBrk="0">
        <a:lnSpc>
          <a:spcPct val="90000"/>
        </a:lnSpc>
        <a:spcBef>
          <a:spcPts val="1200"/>
        </a:spcBef>
        <a:spcAft>
          <a:spcPts val="0"/>
        </a:spcAft>
        <a:buClrTx/>
        <a:buSzPct val="45000"/>
        <a:buFont typeface="Helvetica Neue"/>
        <a:buChar char="l"/>
        <a:tabLst/>
        <a:defRPr b="0" baseline="0" cap="none" i="1" spc="0" strike="noStrike" sz="41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999055" marR="0" indent="-470477" algn="l" defTabSz="1176193" rtl="0" latinLnBrk="0">
        <a:lnSpc>
          <a:spcPct val="90000"/>
        </a:lnSpc>
        <a:spcBef>
          <a:spcPts val="1200"/>
        </a:spcBef>
        <a:spcAft>
          <a:spcPts val="0"/>
        </a:spcAft>
        <a:buClrTx/>
        <a:buSzPct val="45000"/>
        <a:buFont typeface="Helvetica Neue"/>
        <a:buChar char="l"/>
        <a:tabLst/>
        <a:defRPr b="0" baseline="0" cap="none" i="1" spc="0" strike="noStrike" sz="41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4639426" marR="0" indent="-522751" algn="l" defTabSz="1176193" rtl="0" latinLnBrk="0">
        <a:lnSpc>
          <a:spcPct val="90000"/>
        </a:lnSpc>
        <a:spcBef>
          <a:spcPts val="1200"/>
        </a:spcBef>
        <a:spcAft>
          <a:spcPts val="0"/>
        </a:spcAft>
        <a:buClrTx/>
        <a:buSzPct val="100000"/>
        <a:buFont typeface="Helvetica Neue"/>
        <a:buChar char="•"/>
        <a:tabLst/>
        <a:defRPr b="0" baseline="0" cap="none" i="1" spc="0" strike="noStrike" sz="41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5227523" marR="0" indent="-522752" algn="l" defTabSz="1176193" rtl="0" latinLnBrk="0">
        <a:lnSpc>
          <a:spcPct val="90000"/>
        </a:lnSpc>
        <a:spcBef>
          <a:spcPts val="1200"/>
        </a:spcBef>
        <a:spcAft>
          <a:spcPts val="0"/>
        </a:spcAft>
        <a:buClrTx/>
        <a:buSzPct val="100000"/>
        <a:buFont typeface="Helvetica Neue"/>
        <a:buChar char="•"/>
        <a:tabLst/>
        <a:defRPr b="0" baseline="0" cap="none" i="1" spc="0" strike="noStrike" sz="41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hyperlink" Target="https://confluence.esss.lu.se/display/MCSTAS/McStas+sample+model+functionality-matrix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1.jpeg"/><Relationship Id="rId6" Type="http://schemas.openxmlformats.org/officeDocument/2006/relationships/image" Target="../media/image8.tif"/><Relationship Id="rId7" Type="http://schemas.openxmlformats.org/officeDocument/2006/relationships/image" Target="../media/image2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csd.fiz-karlsruhe.de/" TargetMode="Externa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Relationship Id="rId3" Type="http://schemas.openxmlformats.org/officeDocument/2006/relationships/image" Target="../media/image5.tif"/><Relationship Id="rId4" Type="http://schemas.openxmlformats.org/officeDocument/2006/relationships/image" Target="../media/image6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2"/>
          <p:cNvSpPr txBox="1"/>
          <p:nvPr/>
        </p:nvSpPr>
        <p:spPr>
          <a:xfrm>
            <a:off x="138600" y="248399"/>
            <a:ext cx="11673000" cy="1023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defRPr i="1" spc="-100" sz="44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128" name="logoill.pdf" descr="logoill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11240" y="2449440"/>
            <a:ext cx="315721" cy="30168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63360" dir="5400000">
              <a:srgbClr val="000000">
                <a:alpha val="45000"/>
              </a:srgbClr>
            </a:outerShdw>
          </a:effectLst>
        </p:spPr>
      </p:pic>
      <p:pic>
        <p:nvPicPr>
          <p:cNvPr id="129" name="mcstas-logo.pdf" descr="mcstas-logo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75600" y="1565999"/>
            <a:ext cx="1395361" cy="81936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63360" dir="5400000">
              <a:srgbClr val="000000">
                <a:alpha val="45000"/>
              </a:srgbClr>
            </a:outerShdw>
          </a:effectLst>
        </p:spPr>
      </p:pic>
      <p:pic>
        <p:nvPicPr>
          <p:cNvPr id="130" name="PSI-Logo_trans.png" descr="PSI-Logo_tran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95439" y="2529720"/>
            <a:ext cx="392761" cy="1436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63360" dir="5400000">
              <a:srgbClr val="000000">
                <a:alpha val="45000"/>
              </a:srgbClr>
            </a:outerShdw>
          </a:effectLst>
        </p:spPr>
      </p:pic>
      <p:pic>
        <p:nvPicPr>
          <p:cNvPr id="131" name="ku-logo.pdf" descr="ku-logo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327239" y="2433240"/>
            <a:ext cx="246241" cy="33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DTU_logo.png" descr="DTU_log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075600" y="2433240"/>
            <a:ext cx="230401" cy="3344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ESS_Logo_Frugal_Blue_cmyk.png" descr="ESS_Logo_Frugal_Blue_cmyk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488879" y="2733480"/>
            <a:ext cx="536401" cy="2883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Picture 223" descr="Picture 2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54480"/>
            <a:ext cx="12959640" cy="7189561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TextShape 1"/>
          <p:cNvSpPr txBox="1"/>
          <p:nvPr/>
        </p:nvSpPr>
        <p:spPr>
          <a:xfrm>
            <a:off x="138960" y="451960"/>
            <a:ext cx="11673000" cy="616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pc="-1" sz="44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McStas sample overview table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138960" y="451960"/>
            <a:ext cx="11673000" cy="616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pc="-1" sz="44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McStas sample table overview</a:t>
            </a:r>
          </a:p>
        </p:txBody>
      </p:sp>
      <p:pic>
        <p:nvPicPr>
          <p:cNvPr id="188" name="Picture 228" descr="Picture 2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54480"/>
            <a:ext cx="12959640" cy="718956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1" name="TextShape 2"/>
          <p:cNvGrpSpPr/>
          <p:nvPr/>
        </p:nvGrpSpPr>
        <p:grpSpPr>
          <a:xfrm>
            <a:off x="731519" y="3749040"/>
            <a:ext cx="11430001" cy="2286001"/>
            <a:chOff x="0" y="0"/>
            <a:chExt cx="11430000" cy="2286000"/>
          </a:xfrm>
        </p:grpSpPr>
        <p:sp>
          <p:nvSpPr>
            <p:cNvPr id="189" name="Rectangle"/>
            <p:cNvSpPr/>
            <p:nvPr/>
          </p:nvSpPr>
          <p:spPr>
            <a:xfrm>
              <a:off x="0" y="0"/>
              <a:ext cx="11430000" cy="22860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190" name="But since it is impossible to read this table – here’s where it’s at:…"/>
            <p:cNvSpPr txBox="1"/>
            <p:nvPr/>
          </p:nvSpPr>
          <p:spPr>
            <a:xfrm>
              <a:off x="0" y="607270"/>
              <a:ext cx="11430000" cy="10714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4999" tIns="44999" rIns="44999" bIns="44999" numCol="1" anchor="ctr">
              <a:spAutoFit/>
            </a:bodyPr>
            <a:lstStyle/>
            <a:p>
              <a:pPr>
                <a:defRPr spc="-1" sz="2200"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But since it is impossible to read this table – here’s where it’s at:</a:t>
              </a:r>
            </a:p>
            <a:p>
              <a:pPr>
                <a:defRPr spc="-1" sz="2200"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u="sng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hlinkClick r:id="rId3" invalidUrl="" action="" tgtFrame="" tooltip="" history="1" highlightClick="0" endSnd="0"/>
                </a:rPr>
                <a:t>https://confluence.esss.lu.se/display/MCSTAS/McStas+sample+model+functionality-matrix</a:t>
              </a:r>
            </a:p>
            <a:p>
              <a:pPr>
                <a:defRPr spc="-1" sz="2200"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… or take a look in the Dropbox for at PDF-version.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CustomShape 1"/>
          <p:cNvGrpSpPr/>
          <p:nvPr/>
        </p:nvGrpSpPr>
        <p:grpSpPr>
          <a:xfrm>
            <a:off x="0" y="2942399"/>
            <a:ext cx="12960350" cy="3991802"/>
            <a:chOff x="0" y="0"/>
            <a:chExt cx="12960350" cy="3991800"/>
          </a:xfrm>
        </p:grpSpPr>
        <p:sp>
          <p:nvSpPr>
            <p:cNvPr id="193" name="Rectangle"/>
            <p:cNvSpPr/>
            <p:nvPr/>
          </p:nvSpPr>
          <p:spPr>
            <a:xfrm>
              <a:off x="0" y="-1"/>
              <a:ext cx="12960350" cy="399180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pc="-1" sz="3200"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94" name="(  Incoherent.comp: Incoherent scattering (and absorption)   )…"/>
            <p:cNvSpPr txBox="1"/>
            <p:nvPr/>
          </p:nvSpPr>
          <p:spPr>
            <a:xfrm>
              <a:off x="0" y="1030442"/>
              <a:ext cx="12960350" cy="19309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760" tIns="50760" rIns="50760" bIns="50760" numCol="1" anchor="ctr">
              <a:spAutoFit/>
            </a:bodyPr>
            <a:lstStyle/>
            <a:p>
              <a:pPr marL="215999" indent="-215999">
                <a:buSzPct val="100000"/>
                <a:buBlip>
                  <a:blip r:embed="rId2"/>
                </a:buBlip>
                <a:defRPr spc="-1" sz="3200">
                  <a:uFill>
                    <a:solidFill>
                      <a:srgbClr val="FFFFFF"/>
                    </a:solidFill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  (  </a:t>
              </a:r>
              <a:r>
                <a:rPr i="1"/>
                <a:t>Incoherent.comp: </a:t>
              </a:r>
              <a:r>
                <a:t>Incoherent scattering (and absorption)   )</a:t>
              </a:r>
              <a:endParaRPr>
                <a:latin typeface="Arial"/>
                <a:ea typeface="Arial"/>
                <a:cs typeface="Arial"/>
                <a:sym typeface="Arial"/>
              </a:endParaRPr>
            </a:p>
            <a:p>
              <a:pPr marL="215999" indent="-215999">
                <a:buSzPct val="100000"/>
                <a:buBlip>
                  <a:blip r:embed="rId2"/>
                </a:buBlip>
                <a:defRPr i="1" spc="-1" sz="3200">
                  <a:uFill>
                    <a:solidFill>
                      <a:srgbClr val="FFFFFF"/>
                    </a:solidFill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  PowderN.comp : </a:t>
              </a:r>
              <a:r>
                <a:rPr i="0"/>
                <a:t>Elastic Bragg scattering from an ideal powder</a:t>
              </a:r>
              <a:endParaRPr>
                <a:latin typeface="Arial"/>
                <a:ea typeface="Arial"/>
                <a:cs typeface="Arial"/>
                <a:sym typeface="Arial"/>
              </a:endParaRPr>
            </a:p>
            <a:p>
              <a:pPr marL="215999" indent="-215999">
                <a:buSzPct val="100000"/>
                <a:buBlip>
                  <a:blip r:embed="rId2"/>
                </a:buBlip>
                <a:defRPr i="1" spc="-1" sz="3200">
                  <a:uFill>
                    <a:solidFill>
                      <a:srgbClr val="FFFFFF"/>
                    </a:solidFill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  Single_crystal.comp :  </a:t>
              </a:r>
              <a:r>
                <a:rPr i="0"/>
                <a:t>Bragg scattering from single crystals</a:t>
              </a:r>
              <a:endParaRPr>
                <a:latin typeface="Arial"/>
                <a:ea typeface="Arial"/>
                <a:cs typeface="Arial"/>
                <a:sym typeface="Arial"/>
              </a:endParaRPr>
            </a:p>
            <a:p>
              <a:pPr marL="215999" indent="-215999">
                <a:buSzPct val="100000"/>
                <a:buBlip>
                  <a:blip r:embed="rId2"/>
                </a:buBlip>
                <a:defRPr spc="-1" sz="3200">
                  <a:uFill>
                    <a:solidFill>
                      <a:srgbClr val="FFFFFF"/>
                    </a:solidFill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  Small Angle Scattering</a:t>
              </a:r>
            </a:p>
          </p:txBody>
        </p:sp>
      </p:grpSp>
      <p:sp>
        <p:nvSpPr>
          <p:cNvPr id="196" name="TextShape 2"/>
          <p:cNvSpPr txBox="1"/>
          <p:nvPr/>
        </p:nvSpPr>
        <p:spPr>
          <a:xfrm>
            <a:off x="138960" y="451960"/>
            <a:ext cx="11673000" cy="616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pc="-1" sz="44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Samples – elastic, structure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 txBox="1"/>
          <p:nvPr/>
        </p:nvSpPr>
        <p:spPr>
          <a:xfrm>
            <a:off x="138959" y="556614"/>
            <a:ext cx="8426882" cy="407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pc="-1" sz="29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From single crystal / crystallites to powder….</a:t>
            </a:r>
          </a:p>
        </p:txBody>
      </p:sp>
      <p:sp>
        <p:nvSpPr>
          <p:cNvPr id="199" name="CustomShape 2"/>
          <p:cNvSpPr txBox="1"/>
          <p:nvPr/>
        </p:nvSpPr>
        <p:spPr>
          <a:xfrm>
            <a:off x="218879" y="2067465"/>
            <a:ext cx="258048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marL="215999" indent="-215999">
              <a:buClr>
                <a:srgbClr val="000000"/>
              </a:buClr>
              <a:buSzPct val="45000"/>
              <a:buFont typeface="Helvetica"/>
              <a:buChar char="l"/>
              <a:defRPr spc="-1" sz="24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Single crystal     </a:t>
            </a:r>
          </a:p>
        </p:txBody>
      </p:sp>
      <p:pic>
        <p:nvPicPr>
          <p:cNvPr id="20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9679" y="2946960"/>
            <a:ext cx="2115722" cy="2923560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CustomShape 4"/>
          <p:cNvSpPr txBox="1"/>
          <p:nvPr/>
        </p:nvSpPr>
        <p:spPr>
          <a:xfrm>
            <a:off x="3694679" y="1886349"/>
            <a:ext cx="3930841" cy="846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marL="215999" indent="-215999">
              <a:lnSpc>
                <a:spcPct val="90000"/>
              </a:lnSpc>
              <a:buClr>
                <a:srgbClr val="000000"/>
              </a:buClr>
              <a:buSzPct val="45000"/>
              <a:buFont typeface="Helvetica"/>
              <a:buChar char="l"/>
              <a:defRPr spc="-1" sz="21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Polycrystal with a little disorder, i.e. a </a:t>
            </a:r>
            <a:r>
              <a:rPr i="1"/>
              <a:t>preferred orientation, texture</a:t>
            </a:r>
          </a:p>
        </p:txBody>
      </p:sp>
      <p:pic>
        <p:nvPicPr>
          <p:cNvPr id="20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1074399">
            <a:off x="4235760" y="3729959"/>
            <a:ext cx="474841" cy="6559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64400">
            <a:off x="4859999" y="3402000"/>
            <a:ext cx="461881" cy="638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1401400">
            <a:off x="5167800" y="4089599"/>
            <a:ext cx="474481" cy="656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961200">
            <a:off x="4464720" y="4326480"/>
            <a:ext cx="537481" cy="743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859000">
            <a:off x="4997520" y="4888079"/>
            <a:ext cx="466201" cy="644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369600">
            <a:off x="5670000" y="5078160"/>
            <a:ext cx="452881" cy="62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937001">
            <a:off x="5411160" y="5775480"/>
            <a:ext cx="465840" cy="644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137000">
            <a:off x="4715280" y="5474520"/>
            <a:ext cx="527400" cy="72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672999">
            <a:off x="6098399" y="3742559"/>
            <a:ext cx="466201" cy="644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920800">
            <a:off x="6794999" y="3742199"/>
            <a:ext cx="452881" cy="626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675400">
            <a:off x="6740639" y="4482360"/>
            <a:ext cx="466201" cy="644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94000">
            <a:off x="5998679" y="4374000"/>
            <a:ext cx="527761" cy="728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Potassium_Humate_Shiny_Powder.tiff" descr="Potassium_Humate_Shiny_Powder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76480" y="3479400"/>
            <a:ext cx="4332961" cy="2438281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CustomShape 5"/>
          <p:cNvSpPr txBox="1"/>
          <p:nvPr/>
        </p:nvSpPr>
        <p:spPr>
          <a:xfrm>
            <a:off x="8521200" y="1880767"/>
            <a:ext cx="2792161" cy="550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marL="215999" indent="-215999">
              <a:buClr>
                <a:srgbClr val="000000"/>
              </a:buClr>
              <a:buSzPct val="45000"/>
              <a:buFont typeface="Helvetica"/>
              <a:buChar char="l"/>
              <a:defRPr spc="-1" sz="19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Powder with complete disorder</a:t>
            </a:r>
          </a:p>
        </p:txBody>
      </p:sp>
      <p:pic>
        <p:nvPicPr>
          <p:cNvPr id="216" name="FibDiffSketch.png" descr="FibDiffSketch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57920" y="6564959"/>
            <a:ext cx="2500200" cy="2499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figure7.jpg" descr="figure7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29280" y="6770520"/>
            <a:ext cx="2115721" cy="2088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pasted-image.tiff" descr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5399400">
            <a:off x="55080" y="7176960"/>
            <a:ext cx="3184561" cy="1326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pasted-image.png" descr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930879" y="6609239"/>
            <a:ext cx="2580481" cy="21430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Picture 339" descr="Picture 33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160" y="2575440"/>
            <a:ext cx="5627161" cy="5728681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TextShape 1"/>
          <p:cNvSpPr txBox="1"/>
          <p:nvPr/>
        </p:nvSpPr>
        <p:spPr>
          <a:xfrm>
            <a:off x="138960" y="451960"/>
            <a:ext cx="11673000" cy="616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pc="-1" sz="44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Single Crystal model</a:t>
            </a:r>
          </a:p>
        </p:txBody>
      </p:sp>
      <p:sp>
        <p:nvSpPr>
          <p:cNvPr id="223" name="TextShape 2"/>
          <p:cNvSpPr txBox="1"/>
          <p:nvPr/>
        </p:nvSpPr>
        <p:spPr>
          <a:xfrm>
            <a:off x="5212079" y="8867519"/>
            <a:ext cx="3749041" cy="26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 sz="12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Courtesy University College London</a:t>
            </a:r>
          </a:p>
        </p:txBody>
      </p:sp>
      <p:sp>
        <p:nvSpPr>
          <p:cNvPr id="224" name="TextShape 3"/>
          <p:cNvSpPr txBox="1"/>
          <p:nvPr/>
        </p:nvSpPr>
        <p:spPr>
          <a:xfrm>
            <a:off x="6118559" y="1852919"/>
            <a:ext cx="5627161" cy="71744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431999" indent="-323999">
              <a:lnSpc>
                <a:spcPct val="80000"/>
              </a:lnSpc>
              <a:spcBef>
                <a:spcPts val="1800"/>
              </a:spcBef>
              <a:buClr>
                <a:srgbClr val="000000"/>
              </a:buClr>
              <a:buSzPct val="45000"/>
              <a:buChar char="●"/>
              <a:defRPr i="1" spc="-100" sz="31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Models ideally imperfect crystal:</a:t>
            </a:r>
            <a:endParaRPr spc="-41" sz="1300"/>
          </a:p>
          <a:p>
            <a:pPr lvl="1" marL="431999" indent="-215999">
              <a:lnSpc>
                <a:spcPct val="80000"/>
              </a:lnSpc>
              <a:spcBef>
                <a:spcPts val="1400"/>
              </a:spcBef>
              <a:buClr>
                <a:srgbClr val="000000"/>
              </a:buClr>
              <a:buSzPct val="45000"/>
              <a:buChar char="●"/>
              <a:defRPr i="1" spc="-100" sz="31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Peak broadening is dominated by mosaic =&gt; not appropriate for highly perfect crystals.</a:t>
            </a:r>
            <a:endParaRPr spc="-41" sz="1300"/>
          </a:p>
          <a:p>
            <a:pPr lvl="1" marL="431999" indent="-215999">
              <a:lnSpc>
                <a:spcPct val="80000"/>
              </a:lnSpc>
              <a:spcBef>
                <a:spcPts val="1400"/>
              </a:spcBef>
              <a:buClr>
                <a:srgbClr val="000000"/>
              </a:buClr>
              <a:buSzPct val="45000"/>
              <a:buChar char="●"/>
              <a:defRPr i="1" spc="-100" sz="31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“Space group symmetries”  considered out of scope.</a:t>
            </a:r>
            <a:endParaRPr spc="-41" sz="1300"/>
          </a:p>
          <a:p>
            <a:pPr lvl="1" marL="863999" indent="-323999">
              <a:lnSpc>
                <a:spcPct val="80000"/>
              </a:lnSpc>
              <a:spcBef>
                <a:spcPts val="1400"/>
              </a:spcBef>
              <a:buClr>
                <a:srgbClr val="000000"/>
              </a:buClr>
              <a:buSzPct val="75000"/>
              <a:buFont typeface="Symbol"/>
              <a:buChar char="-"/>
              <a:defRPr i="1" spc="-100" sz="31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Optimized for small unit cells but…</a:t>
            </a:r>
            <a:endParaRPr spc="-41" sz="1300"/>
          </a:p>
          <a:p>
            <a:pPr lvl="1" marL="863999" indent="-323999">
              <a:lnSpc>
                <a:spcPct val="80000"/>
              </a:lnSpc>
              <a:spcBef>
                <a:spcPts val="1400"/>
              </a:spcBef>
              <a:buClr>
                <a:srgbClr val="000000"/>
              </a:buClr>
              <a:buSzPct val="75000"/>
              <a:buFont typeface="Symbol"/>
              <a:buChar char="-"/>
              <a:defRPr i="1" spc="-100" sz="31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No assumption about unit cell, orientation etc.</a:t>
            </a:r>
            <a:endParaRPr spc="-41" sz="1300"/>
          </a:p>
          <a:p>
            <a:pPr lvl="1" marL="863999" indent="-323999">
              <a:lnSpc>
                <a:spcPct val="80000"/>
              </a:lnSpc>
              <a:spcBef>
                <a:spcPts val="1400"/>
              </a:spcBef>
              <a:buClr>
                <a:srgbClr val="000000"/>
              </a:buClr>
              <a:buSzPct val="75000"/>
              <a:buFont typeface="Symbol"/>
              <a:buChar char="-"/>
              <a:defRPr i="1" spc="-100" sz="31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Gaussian model for mosaic (see later)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138960" y="451960"/>
            <a:ext cx="11673000" cy="616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pc="-1" sz="44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Single Crystal</a:t>
            </a:r>
          </a:p>
        </p:txBody>
      </p:sp>
      <p:pic>
        <p:nvPicPr>
          <p:cNvPr id="227" name="Picture 344" descr="Picture 34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879" y="1997999"/>
            <a:ext cx="14999762" cy="65836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138960" y="451960"/>
            <a:ext cx="11673000" cy="616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pc="-1" sz="44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Single Crystal</a:t>
            </a:r>
          </a:p>
        </p:txBody>
      </p:sp>
      <p:pic>
        <p:nvPicPr>
          <p:cNvPr id="230" name="Picture 346" descr="Picture 34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879" y="1997999"/>
            <a:ext cx="14999762" cy="6583682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CustomShape 2"/>
          <p:cNvSpPr/>
          <p:nvPr/>
        </p:nvSpPr>
        <p:spPr>
          <a:xfrm>
            <a:off x="-91440" y="5120640"/>
            <a:ext cx="914401" cy="1828801"/>
          </a:xfrm>
          <a:prstGeom prst="ellipse">
            <a:avLst/>
          </a:prstGeom>
          <a:ln w="57240">
            <a:solidFill>
              <a:srgbClr val="FF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34" name="TextShape 3"/>
          <p:cNvGrpSpPr/>
          <p:nvPr/>
        </p:nvGrpSpPr>
        <p:grpSpPr>
          <a:xfrm>
            <a:off x="1554480" y="5120640"/>
            <a:ext cx="9494520" cy="1752601"/>
            <a:chOff x="0" y="0"/>
            <a:chExt cx="9494518" cy="1752600"/>
          </a:xfrm>
        </p:grpSpPr>
        <p:sp>
          <p:nvSpPr>
            <p:cNvPr id="232" name="Rectangle"/>
            <p:cNvSpPr/>
            <p:nvPr/>
          </p:nvSpPr>
          <p:spPr>
            <a:xfrm>
              <a:off x="0" y="0"/>
              <a:ext cx="9494520" cy="1752600"/>
            </a:xfrm>
            <a:prstGeom prst="rect">
              <a:avLst/>
            </a:prstGeom>
            <a:solidFill>
              <a:srgbClr val="FFFFFF"/>
            </a:solidFill>
            <a:ln w="5724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33" name="Unit cell vectors (ax,ay,az, bx, by,bz, cx,cy, cz). Encodes the crystal orientation relative to the Component’s orientation"/>
            <p:cNvSpPr txBox="1"/>
            <p:nvPr/>
          </p:nvSpPr>
          <p:spPr>
            <a:xfrm>
              <a:off x="0" y="104657"/>
              <a:ext cx="9494520" cy="15432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3440" tIns="73440" rIns="73440" bIns="73440" numCol="1" anchor="ctr">
              <a:spAutoFit/>
            </a:bodyPr>
            <a:lstStyle>
              <a:lvl1pPr>
                <a:defRPr spc="-1" sz="3200"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Unit cell vectors (ax,ay,az, bx, by,bz, cx,cy, cz). Encodes the crystal orientation relative to the Component’s orientation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Shape 1"/>
          <p:cNvSpPr txBox="1"/>
          <p:nvPr/>
        </p:nvSpPr>
        <p:spPr>
          <a:xfrm>
            <a:off x="138960" y="451960"/>
            <a:ext cx="11673000" cy="616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pc="-1" sz="44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Single Crystal</a:t>
            </a:r>
          </a:p>
        </p:txBody>
      </p:sp>
      <p:pic>
        <p:nvPicPr>
          <p:cNvPr id="237" name="Picture 350" descr="Picture 35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4320" y="2011679"/>
            <a:ext cx="14582881" cy="6400801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CustomShape 2"/>
          <p:cNvSpPr/>
          <p:nvPr/>
        </p:nvSpPr>
        <p:spPr>
          <a:xfrm>
            <a:off x="-91440" y="3931920"/>
            <a:ext cx="1371601" cy="1188721"/>
          </a:xfrm>
          <a:prstGeom prst="ellipse">
            <a:avLst/>
          </a:prstGeom>
          <a:ln w="57240">
            <a:solidFill>
              <a:srgbClr val="FF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41" name="TextShape 3"/>
          <p:cNvGrpSpPr/>
          <p:nvPr/>
        </p:nvGrpSpPr>
        <p:grpSpPr>
          <a:xfrm>
            <a:off x="2286000" y="3473999"/>
            <a:ext cx="10109200" cy="1987001"/>
            <a:chOff x="0" y="0"/>
            <a:chExt cx="10109200" cy="1987000"/>
          </a:xfrm>
        </p:grpSpPr>
        <p:sp>
          <p:nvSpPr>
            <p:cNvPr id="239" name="Rectangle"/>
            <p:cNvSpPr/>
            <p:nvPr/>
          </p:nvSpPr>
          <p:spPr>
            <a:xfrm>
              <a:off x="0" y="-1"/>
              <a:ext cx="10109200" cy="1987002"/>
            </a:xfrm>
            <a:prstGeom prst="rect">
              <a:avLst/>
            </a:prstGeom>
            <a:solidFill>
              <a:srgbClr val="FFFFFF"/>
            </a:solidFill>
            <a:ln w="5724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pc="-1" sz="3200"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0" name="Mosaicity parameters: mosaic, mosaic_a, mosaic_b, mosaic_c,  mosaic_AB"/>
            <p:cNvSpPr txBox="1"/>
            <p:nvPr/>
          </p:nvSpPr>
          <p:spPr>
            <a:xfrm>
              <a:off x="0" y="456807"/>
              <a:ext cx="10109200" cy="10733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3440" tIns="73440" rIns="73440" bIns="73440" numCol="1" anchor="ctr">
              <a:spAutoFit/>
            </a:bodyPr>
            <a:lstStyle>
              <a:lvl1pPr>
                <a:defRPr spc="-1" sz="3200"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Mosaicity parameters: mosaic, mosaic_a, mosaic_b, mosaic_c,  mosaic_AB</a:t>
              </a:r>
            </a:p>
          </p:txBody>
        </p:sp>
      </p:grpSp>
      <p:sp>
        <p:nvSpPr>
          <p:cNvPr id="242" name="CustomShape 4"/>
          <p:cNvSpPr/>
          <p:nvPr/>
        </p:nvSpPr>
        <p:spPr>
          <a:xfrm>
            <a:off x="91439" y="2377439"/>
            <a:ext cx="1097282" cy="822961"/>
          </a:xfrm>
          <a:prstGeom prst="ellipse">
            <a:avLst/>
          </a:prstGeom>
          <a:ln w="57240">
            <a:solidFill>
              <a:srgbClr val="FF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138960" y="451960"/>
            <a:ext cx="11673000" cy="616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pc="-1" sz="44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Single Crystal mosaicity</a:t>
            </a:r>
          </a:p>
        </p:txBody>
      </p:sp>
      <p:pic>
        <p:nvPicPr>
          <p:cNvPr id="245" name="Picture 355" descr="Picture 35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02080" y="2321999"/>
            <a:ext cx="6527521" cy="5816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 txBox="1"/>
          <p:nvPr/>
        </p:nvSpPr>
        <p:spPr>
          <a:xfrm>
            <a:off x="138959" y="451780"/>
            <a:ext cx="8426882" cy="616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pc="-1" sz="44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9.2 PowderN</a:t>
            </a:r>
          </a:p>
        </p:txBody>
      </p:sp>
      <p:pic>
        <p:nvPicPr>
          <p:cNvPr id="24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280" y="2116800"/>
            <a:ext cx="12096000" cy="6553080"/>
          </a:xfrm>
          <a:prstGeom prst="rect">
            <a:avLst/>
          </a:prstGeom>
          <a:ln w="63360">
            <a:solidFill>
              <a:srgbClr val="000000"/>
            </a:solidFill>
            <a:miter/>
          </a:ln>
        </p:spPr>
      </p:pic>
      <p:sp>
        <p:nvSpPr>
          <p:cNvPr id="249" name="Oval 3"/>
          <p:cNvSpPr/>
          <p:nvPr/>
        </p:nvSpPr>
        <p:spPr>
          <a:xfrm>
            <a:off x="3530600" y="4902200"/>
            <a:ext cx="5994400" cy="2108200"/>
          </a:xfrm>
          <a:prstGeom prst="ellipse">
            <a:avLst/>
          </a:prstGeom>
          <a:ln w="635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 i="1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2"/>
          <p:cNvSpPr txBox="1"/>
          <p:nvPr/>
        </p:nvSpPr>
        <p:spPr>
          <a:xfrm>
            <a:off x="209519" y="2762607"/>
            <a:ext cx="11531162" cy="5355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marL="215999" indent="-215999" algn="ctr">
              <a:buClr>
                <a:srgbClr val="000000"/>
              </a:buClr>
              <a:buSzPct val="45000"/>
              <a:buChar char="●"/>
              <a:defRPr spc="-1" sz="41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General concepts</a:t>
            </a:r>
          </a:p>
          <a:p>
            <a:pPr lvl="1" marL="431999" indent="-215999" algn="ctr">
              <a:buClr>
                <a:srgbClr val="000000"/>
              </a:buClr>
              <a:buSzPct val="45000"/>
              <a:buChar char="●"/>
              <a:defRPr spc="-1" sz="41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</a:p>
          <a:p>
            <a:pPr marL="215999" indent="-215999" algn="ctr">
              <a:buClr>
                <a:srgbClr val="000000"/>
              </a:buClr>
              <a:buSzPct val="45000"/>
              <a:buChar char="●"/>
              <a:defRPr b="1" i="1" spc="-1" sz="41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Most important samples</a:t>
            </a:r>
            <a:r>
              <a:rPr b="0" i="0"/>
              <a:t>:</a:t>
            </a:r>
            <a:endParaRPr b="0" i="0"/>
          </a:p>
          <a:p>
            <a:pPr marL="215999" indent="-215999" algn="ctr">
              <a:buClr>
                <a:srgbClr val="000000"/>
              </a:buClr>
              <a:buSzPct val="45000"/>
              <a:buChar char="●"/>
              <a:defRPr spc="-1" sz="41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</a:p>
          <a:p>
            <a:pPr marL="215999" indent="-215999" algn="ctr">
              <a:buClr>
                <a:srgbClr val="000000"/>
              </a:buClr>
              <a:buSzPct val="45000"/>
              <a:buChar char="●"/>
              <a:defRPr spc="-1" sz="41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(Incoherent scatterer)</a:t>
            </a:r>
          </a:p>
          <a:p>
            <a:pPr marL="215999" indent="-215999" algn="ctr">
              <a:buClr>
                <a:srgbClr val="000000"/>
              </a:buClr>
              <a:buSzPct val="45000"/>
              <a:buChar char="●"/>
              <a:defRPr spc="-1" sz="41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Powder and Single Crystal</a:t>
            </a:r>
          </a:p>
          <a:p>
            <a:pPr marL="215999" indent="-215999" algn="ctr">
              <a:buClr>
                <a:srgbClr val="000000"/>
              </a:buClr>
              <a:buSzPct val="45000"/>
              <a:buChar char="●"/>
              <a:defRPr spc="-1" sz="41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SANS</a:t>
            </a:r>
          </a:p>
          <a:p>
            <a:pPr marL="215999" indent="-215999" algn="ctr">
              <a:buClr>
                <a:srgbClr val="000000"/>
              </a:buClr>
              <a:buSzPct val="45000"/>
              <a:buChar char="●"/>
              <a:defRPr spc="-1" sz="41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</a:p>
          <a:p>
            <a:pPr marL="215999" indent="-215999" algn="ctr">
              <a:buClr>
                <a:srgbClr val="000000"/>
              </a:buClr>
              <a:buSzPct val="45000"/>
              <a:buChar char="●"/>
              <a:defRPr spc="-1" sz="41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Isotropic_sqw</a:t>
            </a:r>
          </a:p>
        </p:txBody>
      </p:sp>
      <p:sp>
        <p:nvSpPr>
          <p:cNvPr id="136" name="TextShape 3"/>
          <p:cNvSpPr txBox="1"/>
          <p:nvPr/>
        </p:nvSpPr>
        <p:spPr>
          <a:xfrm>
            <a:off x="138960" y="451960"/>
            <a:ext cx="11673000" cy="616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pc="-1" sz="44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Agenda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Shape 1"/>
          <p:cNvSpPr txBox="1"/>
          <p:nvPr/>
        </p:nvSpPr>
        <p:spPr>
          <a:xfrm>
            <a:off x="138960" y="451960"/>
            <a:ext cx="11673000" cy="616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pc="-1" sz="44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PowderN inputs</a:t>
            </a:r>
          </a:p>
        </p:txBody>
      </p:sp>
      <p:pic>
        <p:nvPicPr>
          <p:cNvPr id="252" name="Picture 394" descr="Picture 39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120" y="1691279"/>
            <a:ext cx="12959640" cy="63842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Shape 1"/>
          <p:cNvSpPr txBox="1"/>
          <p:nvPr/>
        </p:nvSpPr>
        <p:spPr>
          <a:xfrm>
            <a:off x="138960" y="451960"/>
            <a:ext cx="11673000" cy="616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pc="-1" sz="44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PowderN inputs</a:t>
            </a:r>
          </a:p>
        </p:txBody>
      </p:sp>
      <p:pic>
        <p:nvPicPr>
          <p:cNvPr id="255" name="Picture 396" descr="Picture 39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120" y="1691279"/>
            <a:ext cx="12959640" cy="6384242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CustomShape 2"/>
          <p:cNvSpPr/>
          <p:nvPr/>
        </p:nvSpPr>
        <p:spPr>
          <a:xfrm>
            <a:off x="-1" y="5212079"/>
            <a:ext cx="1238042" cy="914401"/>
          </a:xfrm>
          <a:prstGeom prst="ellipse">
            <a:avLst/>
          </a:prstGeom>
          <a:ln w="57240">
            <a:solidFill>
              <a:srgbClr val="FF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59" name="TextShape 3"/>
          <p:cNvGrpSpPr/>
          <p:nvPr/>
        </p:nvGrpSpPr>
        <p:grpSpPr>
          <a:xfrm>
            <a:off x="2194559" y="4726440"/>
            <a:ext cx="5603242" cy="696961"/>
            <a:chOff x="0" y="0"/>
            <a:chExt cx="5603240" cy="696959"/>
          </a:xfrm>
        </p:grpSpPr>
        <p:sp>
          <p:nvSpPr>
            <p:cNvPr id="257" name="Rectangle"/>
            <p:cNvSpPr/>
            <p:nvPr/>
          </p:nvSpPr>
          <p:spPr>
            <a:xfrm>
              <a:off x="-1" y="0"/>
              <a:ext cx="5603242" cy="696960"/>
            </a:xfrm>
            <a:prstGeom prst="rect">
              <a:avLst/>
            </a:prstGeom>
            <a:solidFill>
              <a:srgbClr val="FFFFFF"/>
            </a:solidFill>
            <a:ln w="5724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58" name="Sampling parameters"/>
            <p:cNvSpPr txBox="1"/>
            <p:nvPr/>
          </p:nvSpPr>
          <p:spPr>
            <a:xfrm>
              <a:off x="-1" y="46737"/>
              <a:ext cx="5603242" cy="6034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3440" tIns="73440" rIns="73440" bIns="73440" numCol="1" anchor="ctr">
              <a:spAutoFit/>
            </a:bodyPr>
            <a:lstStyle>
              <a:lvl1pPr>
                <a:defRPr spc="-1" sz="3200"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Sampling parameters</a:t>
              </a:r>
            </a:p>
          </p:txBody>
        </p:sp>
      </p:grpSp>
      <p:sp>
        <p:nvSpPr>
          <p:cNvPr id="260" name="CustomShape 4"/>
          <p:cNvSpPr/>
          <p:nvPr/>
        </p:nvSpPr>
        <p:spPr>
          <a:xfrm>
            <a:off x="-91441" y="6492240"/>
            <a:ext cx="1463042" cy="731521"/>
          </a:xfrm>
          <a:prstGeom prst="ellipse">
            <a:avLst/>
          </a:prstGeom>
          <a:ln w="76320">
            <a:solidFill>
              <a:srgbClr val="8D1D75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63" name="TextShape 5"/>
          <p:cNvGrpSpPr/>
          <p:nvPr/>
        </p:nvGrpSpPr>
        <p:grpSpPr>
          <a:xfrm>
            <a:off x="3200400" y="6439759"/>
            <a:ext cx="4165600" cy="1310642"/>
            <a:chOff x="0" y="0"/>
            <a:chExt cx="4165600" cy="1310640"/>
          </a:xfrm>
        </p:grpSpPr>
        <p:sp>
          <p:nvSpPr>
            <p:cNvPr id="261" name="Rectangle"/>
            <p:cNvSpPr/>
            <p:nvPr/>
          </p:nvSpPr>
          <p:spPr>
            <a:xfrm>
              <a:off x="0" y="-1"/>
              <a:ext cx="4165600" cy="1310642"/>
            </a:xfrm>
            <a:prstGeom prst="rect">
              <a:avLst/>
            </a:prstGeom>
            <a:solidFill>
              <a:srgbClr val="FFFFFF"/>
            </a:solidFill>
            <a:ln w="57240" cap="flat">
              <a:solidFill>
                <a:srgbClr val="80008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62" name="Concentric = Hollow Powder [cylinder]"/>
            <p:cNvSpPr txBox="1"/>
            <p:nvPr/>
          </p:nvSpPr>
          <p:spPr>
            <a:xfrm>
              <a:off x="0" y="-1"/>
              <a:ext cx="4165600" cy="10733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3440" tIns="73440" rIns="73440" bIns="73440" numCol="1" anchor="t">
              <a:spAutoFit/>
            </a:bodyPr>
            <a:lstStyle>
              <a:lvl1pPr>
                <a:defRPr spc="-1" sz="3200"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Concentric = Hollow Powder [cylinder]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138960" y="451960"/>
            <a:ext cx="11673000" cy="616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pc="-1" sz="44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PowderN inputs</a:t>
            </a:r>
          </a:p>
        </p:txBody>
      </p:sp>
      <p:pic>
        <p:nvPicPr>
          <p:cNvPr id="266" name="Picture 421" descr="Picture 4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120" y="1691279"/>
            <a:ext cx="12959640" cy="6384242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CustomShape 2"/>
          <p:cNvSpPr/>
          <p:nvPr/>
        </p:nvSpPr>
        <p:spPr>
          <a:xfrm>
            <a:off x="-274321" y="6126479"/>
            <a:ext cx="1645922" cy="457201"/>
          </a:xfrm>
          <a:prstGeom prst="ellipse">
            <a:avLst/>
          </a:prstGeom>
          <a:ln w="57240">
            <a:solidFill>
              <a:srgbClr val="2A6099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8" name="CustomShape 3"/>
          <p:cNvSpPr/>
          <p:nvPr/>
        </p:nvSpPr>
        <p:spPr>
          <a:xfrm>
            <a:off x="-274321" y="7618320"/>
            <a:ext cx="1645922" cy="457201"/>
          </a:xfrm>
          <a:prstGeom prst="ellipse">
            <a:avLst/>
          </a:prstGeom>
          <a:ln w="57240">
            <a:solidFill>
              <a:srgbClr val="2A6099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71" name="TextShape 4"/>
          <p:cNvGrpSpPr/>
          <p:nvPr/>
        </p:nvGrpSpPr>
        <p:grpSpPr>
          <a:xfrm>
            <a:off x="2286000" y="6675119"/>
            <a:ext cx="5537200" cy="1819440"/>
            <a:chOff x="0" y="0"/>
            <a:chExt cx="5537200" cy="1819438"/>
          </a:xfrm>
        </p:grpSpPr>
        <p:sp>
          <p:nvSpPr>
            <p:cNvPr id="269" name="Rectangle"/>
            <p:cNvSpPr/>
            <p:nvPr/>
          </p:nvSpPr>
          <p:spPr>
            <a:xfrm>
              <a:off x="0" y="0"/>
              <a:ext cx="5537200" cy="1819439"/>
            </a:xfrm>
            <a:prstGeom prst="rect">
              <a:avLst/>
            </a:prstGeom>
            <a:solidFill>
              <a:srgbClr val="FFFFFF"/>
            </a:solidFill>
            <a:ln w="57240" cap="flat">
              <a:solidFill>
                <a:srgbClr val="2A6099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pc="-1" sz="3200"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70" name="Only scatter into a part of 4π"/>
            <p:cNvSpPr txBox="1"/>
            <p:nvPr/>
          </p:nvSpPr>
          <p:spPr>
            <a:xfrm>
              <a:off x="0" y="607977"/>
              <a:ext cx="5537200" cy="603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3440" tIns="73440" rIns="73440" bIns="73440" numCol="1" anchor="ctr">
              <a:spAutoFit/>
            </a:bodyPr>
            <a:lstStyle>
              <a:lvl1pPr>
                <a:defRPr spc="-1" sz="3200"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Only scatter into a part of 4π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extShape 1"/>
          <p:cNvSpPr txBox="1"/>
          <p:nvPr/>
        </p:nvSpPr>
        <p:spPr>
          <a:xfrm>
            <a:off x="138960" y="451960"/>
            <a:ext cx="11673000" cy="616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pc="-1" sz="44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PowderN inputs</a:t>
            </a:r>
          </a:p>
        </p:txBody>
      </p:sp>
      <p:pic>
        <p:nvPicPr>
          <p:cNvPr id="274" name="Picture 426" descr="Picture 42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120" y="1691279"/>
            <a:ext cx="12959640" cy="6384242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CustomShape 2"/>
          <p:cNvSpPr/>
          <p:nvPr/>
        </p:nvSpPr>
        <p:spPr>
          <a:xfrm>
            <a:off x="-274321" y="6126479"/>
            <a:ext cx="1645922" cy="457201"/>
          </a:xfrm>
          <a:prstGeom prst="ellipse">
            <a:avLst/>
          </a:prstGeom>
          <a:ln w="57240">
            <a:solidFill>
              <a:srgbClr val="2A6099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6" name="CustomShape 3"/>
          <p:cNvSpPr/>
          <p:nvPr/>
        </p:nvSpPr>
        <p:spPr>
          <a:xfrm>
            <a:off x="-274321" y="7618320"/>
            <a:ext cx="1645922" cy="457201"/>
          </a:xfrm>
          <a:prstGeom prst="ellipse">
            <a:avLst/>
          </a:prstGeom>
          <a:ln w="57240">
            <a:solidFill>
              <a:srgbClr val="2A6099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77" name="Picture 430" descr="Picture 43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04320" y="2194560"/>
            <a:ext cx="6073920" cy="354384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0" name="TextShape 4"/>
          <p:cNvGrpSpPr/>
          <p:nvPr/>
        </p:nvGrpSpPr>
        <p:grpSpPr>
          <a:xfrm>
            <a:off x="2286000" y="6675119"/>
            <a:ext cx="5537200" cy="1819440"/>
            <a:chOff x="0" y="0"/>
            <a:chExt cx="5537200" cy="1819438"/>
          </a:xfrm>
        </p:grpSpPr>
        <p:sp>
          <p:nvSpPr>
            <p:cNvPr id="278" name="Rectangle"/>
            <p:cNvSpPr/>
            <p:nvPr/>
          </p:nvSpPr>
          <p:spPr>
            <a:xfrm>
              <a:off x="0" y="0"/>
              <a:ext cx="5537200" cy="1819439"/>
            </a:xfrm>
            <a:prstGeom prst="rect">
              <a:avLst/>
            </a:prstGeom>
            <a:solidFill>
              <a:srgbClr val="FFFFFF"/>
            </a:solidFill>
            <a:ln w="57240" cap="flat">
              <a:solidFill>
                <a:srgbClr val="2A6099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pc="-1" sz="3200"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79" name="Only scatter into a part of 4π"/>
            <p:cNvSpPr txBox="1"/>
            <p:nvPr/>
          </p:nvSpPr>
          <p:spPr>
            <a:xfrm>
              <a:off x="0" y="607977"/>
              <a:ext cx="5537200" cy="603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3440" tIns="73440" rIns="73440" bIns="73440" numCol="1" anchor="ctr">
              <a:spAutoFit/>
            </a:bodyPr>
            <a:lstStyle>
              <a:lvl1pPr>
                <a:defRPr spc="-1" sz="3200"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Only scatter into a part of 4π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Shape 1"/>
          <p:cNvSpPr txBox="1"/>
          <p:nvPr/>
        </p:nvSpPr>
        <p:spPr>
          <a:xfrm>
            <a:off x="138960" y="451960"/>
            <a:ext cx="11673000" cy="616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pc="-1" sz="44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PowderN inputs</a:t>
            </a:r>
          </a:p>
        </p:txBody>
      </p:sp>
      <p:pic>
        <p:nvPicPr>
          <p:cNvPr id="283" name="Picture 432" descr="Picture 43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120" y="1691279"/>
            <a:ext cx="12959640" cy="6384242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CustomShape 2"/>
          <p:cNvSpPr/>
          <p:nvPr/>
        </p:nvSpPr>
        <p:spPr>
          <a:xfrm>
            <a:off x="-274321" y="6126479"/>
            <a:ext cx="1645922" cy="457201"/>
          </a:xfrm>
          <a:prstGeom prst="ellipse">
            <a:avLst/>
          </a:prstGeom>
          <a:ln w="57240">
            <a:solidFill>
              <a:srgbClr val="2A6099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5" name="CustomShape 3"/>
          <p:cNvSpPr/>
          <p:nvPr/>
        </p:nvSpPr>
        <p:spPr>
          <a:xfrm>
            <a:off x="-274321" y="7618320"/>
            <a:ext cx="1645922" cy="457201"/>
          </a:xfrm>
          <a:prstGeom prst="ellipse">
            <a:avLst/>
          </a:prstGeom>
          <a:ln w="57240">
            <a:solidFill>
              <a:srgbClr val="2A6099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86" name="Picture 436" descr="Picture 43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04320" y="2103120"/>
            <a:ext cx="6073920" cy="35438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Picture 437" descr="Picture 43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44440" y="3291840"/>
            <a:ext cx="7287481" cy="4251960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TextShape 5"/>
          <p:cNvSpPr txBox="1"/>
          <p:nvPr/>
        </p:nvSpPr>
        <p:spPr>
          <a:xfrm>
            <a:off x="8229600" y="4297679"/>
            <a:ext cx="1920240" cy="34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pc="-1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d_phi</a:t>
            </a:r>
          </a:p>
        </p:txBody>
      </p:sp>
      <p:grpSp>
        <p:nvGrpSpPr>
          <p:cNvPr id="291" name="TextShape 4"/>
          <p:cNvGrpSpPr/>
          <p:nvPr/>
        </p:nvGrpSpPr>
        <p:grpSpPr>
          <a:xfrm>
            <a:off x="2286000" y="6675119"/>
            <a:ext cx="5537200" cy="1819440"/>
            <a:chOff x="0" y="0"/>
            <a:chExt cx="5537200" cy="1819438"/>
          </a:xfrm>
        </p:grpSpPr>
        <p:sp>
          <p:nvSpPr>
            <p:cNvPr id="289" name="Rectangle"/>
            <p:cNvSpPr/>
            <p:nvPr/>
          </p:nvSpPr>
          <p:spPr>
            <a:xfrm>
              <a:off x="0" y="0"/>
              <a:ext cx="5537200" cy="1819439"/>
            </a:xfrm>
            <a:prstGeom prst="rect">
              <a:avLst/>
            </a:prstGeom>
            <a:solidFill>
              <a:srgbClr val="FFFFFF"/>
            </a:solidFill>
            <a:ln w="57240" cap="flat">
              <a:solidFill>
                <a:srgbClr val="2A6099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pc="-1" sz="3200"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90" name="Only scatter into a part of 4π"/>
            <p:cNvSpPr txBox="1"/>
            <p:nvPr/>
          </p:nvSpPr>
          <p:spPr>
            <a:xfrm>
              <a:off x="0" y="607977"/>
              <a:ext cx="5537200" cy="603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3440" tIns="73440" rIns="73440" bIns="73440" numCol="1" anchor="ctr">
              <a:spAutoFit/>
            </a:bodyPr>
            <a:lstStyle>
              <a:lvl1pPr>
                <a:defRPr spc="-1" sz="3200"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Only scatter into a part of 4π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 txBox="1"/>
          <p:nvPr/>
        </p:nvSpPr>
        <p:spPr>
          <a:xfrm>
            <a:off x="138959" y="146772"/>
            <a:ext cx="8426882" cy="1226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pc="-1" sz="43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Reflection files for Single_crystal and PowderN</a:t>
            </a:r>
          </a:p>
        </p:txBody>
      </p:sp>
      <p:grpSp>
        <p:nvGrpSpPr>
          <p:cNvPr id="296" name="CustomShape 3"/>
          <p:cNvGrpSpPr/>
          <p:nvPr/>
        </p:nvGrpSpPr>
        <p:grpSpPr>
          <a:xfrm>
            <a:off x="182879" y="2182320"/>
            <a:ext cx="10165682" cy="8333280"/>
            <a:chOff x="0" y="0"/>
            <a:chExt cx="10165680" cy="8333278"/>
          </a:xfrm>
        </p:grpSpPr>
        <p:sp>
          <p:nvSpPr>
            <p:cNvPr id="294" name="Rectangle"/>
            <p:cNvSpPr/>
            <p:nvPr/>
          </p:nvSpPr>
          <p:spPr>
            <a:xfrm>
              <a:off x="-1" y="0"/>
              <a:ext cx="10165682" cy="833327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pc="-1" sz="1200"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95" name="# TITLE *Aluminum-Al-[FM3-M] Miller, H.P.jr.;DuMond, J.W.M.[1942] at 298 K…"/>
            <p:cNvSpPr txBox="1"/>
            <p:nvPr/>
          </p:nvSpPr>
          <p:spPr>
            <a:xfrm>
              <a:off x="-1" y="0"/>
              <a:ext cx="10165682" cy="6308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4999" tIns="44999" rIns="44999" bIns="44999" numCol="1" anchor="t">
              <a:spAutoFit/>
            </a:bodyPr>
            <a:lstStyle/>
            <a:p>
              <a:pPr>
                <a:defRPr spc="-1" sz="1200">
                  <a:solidFill>
                    <a:schemeClr val="accent1">
                      <a:satOff val="-4409"/>
                      <a:lumOff val="-1050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# TITLE *Aluminum-Al-[FM3-M] Miller, H.P.jr.;DuMond, J.W.M.[1942] at 298 K</a:t>
              </a:r>
            </a:p>
            <a:p>
              <a:pPr>
                <a:defRPr spc="-1" sz="1200">
                  <a:solidFill>
                    <a:schemeClr val="accent1">
                      <a:satOff val="-4409"/>
                      <a:lumOff val="-1050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# CELL 4.049320 4.049320 4.049320 90.000000 90.000000 90.000000</a:t>
              </a:r>
            </a:p>
            <a:p>
              <a:pPr>
                <a:defRPr spc="-1" sz="1200">
                  <a:solidFill>
                    <a:schemeClr val="accent1">
                      <a:satOff val="-4409"/>
                      <a:lumOff val="-1050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# SPCGRP F M 3 M   CUBIC STRUCTURE</a:t>
              </a:r>
            </a:p>
            <a:p>
              <a:pPr>
                <a:defRPr spc="-1" sz="1200">
                  <a:solidFill>
                    <a:schemeClr val="accent1">
                      <a:satOff val="-4409"/>
                      <a:lumOff val="-1050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# ATOM AL 1 0.000000 0.000000 0.000000</a:t>
              </a:r>
            </a:p>
            <a:p>
              <a:pPr>
                <a:defRPr spc="-1" sz="1200">
                  <a:solidFill>
                    <a:schemeClr val="accent1">
                      <a:satOff val="-4409"/>
                      <a:lumOff val="-1050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# SCATTERING FACTOR  COEFFICIENTS: AL     F= 0.345 CM-12</a:t>
              </a:r>
            </a:p>
            <a:p>
              <a:pPr>
                <a:defRPr spc="-1" sz="1200">
                  <a:solidFill>
                    <a:schemeClr val="accent1">
                      <a:satOff val="-4409"/>
                      <a:lumOff val="-1050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# Reference: Physical Review (1940) 57, 198-206</a:t>
              </a:r>
            </a:p>
            <a:p>
              <a:pPr>
                <a:defRPr spc="-1" sz="1200">
                  <a:solidFill>
                    <a:schemeClr val="accent1">
                      <a:satOff val="-4409"/>
                      <a:lumOff val="-1050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#</a:t>
              </a:r>
            </a:p>
            <a:p>
              <a:pPr>
                <a:defRPr spc="-1" sz="1200">
                  <a:solidFill>
                    <a:schemeClr val="accent1">
                      <a:satOff val="-4409"/>
                      <a:lumOff val="-1050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# Physical parameters:</a:t>
              </a:r>
            </a:p>
            <a:p>
              <a:pPr>
                <a:defRPr spc="-1" sz="1200">
                  <a:solidFill>
                    <a:schemeClr val="accent1">
                      <a:satOff val="-4409"/>
                      <a:lumOff val="-1050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# sigma_coh 1.495   coherent scattering cross section (single atom) in [barn]</a:t>
              </a:r>
            </a:p>
            <a:p>
              <a:pPr>
                <a:defRPr spc="-1" sz="1200">
                  <a:solidFill>
                    <a:schemeClr val="accent1">
                      <a:satOff val="-4409"/>
                      <a:lumOff val="-1050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# sigma_inc 0.0082  incoherent scattering cross section (single atom)in [barn]</a:t>
              </a:r>
            </a:p>
            <a:p>
              <a:pPr>
                <a:defRPr spc="-1" sz="1200">
                  <a:solidFill>
                    <a:schemeClr val="accent1">
                      <a:satOff val="-4409"/>
                      <a:lumOff val="-1050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# sigma_abs 0.231   absorption scattering cross section (single atom) in [barn]</a:t>
              </a:r>
            </a:p>
            <a:p>
              <a:pPr>
                <a:defRPr spc="-1" sz="1200">
                  <a:solidFill>
                    <a:schemeClr val="accent1">
                      <a:satOff val="-4409"/>
                      <a:lumOff val="-1050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# density   2.70    in [g/cm^3]</a:t>
              </a:r>
            </a:p>
            <a:p>
              <a:pPr>
                <a:defRPr spc="-1" sz="1200">
                  <a:solidFill>
                    <a:schemeClr val="accent1">
                      <a:satOff val="-4409"/>
                      <a:lumOff val="-1050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# weight    26.98   in [g/mol] (single atom)</a:t>
              </a:r>
            </a:p>
            <a:p>
              <a:pPr>
                <a:defRPr spc="-1" sz="1200">
                  <a:solidFill>
                    <a:schemeClr val="accent1">
                      <a:satOff val="-4409"/>
                      <a:lumOff val="-1050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# multiplicity 4    in [atoms/unit cell]</a:t>
              </a:r>
            </a:p>
            <a:p>
              <a:pPr>
                <a:defRPr spc="-1" sz="1200">
                  <a:solidFill>
                    <a:schemeClr val="accent1">
                      <a:satOff val="-4409"/>
                      <a:lumOff val="-1050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# Vc        66.4    volume of unit cell in [A^3]</a:t>
              </a:r>
            </a:p>
            <a:p>
              <a:pPr>
                <a:defRPr spc="-1" sz="1200">
                  <a:solidFill>
                    <a:schemeClr val="accent1">
                      <a:satOff val="-4409"/>
                      <a:lumOff val="-1050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# v_sound   5100    in [m/s]</a:t>
              </a:r>
            </a:p>
            <a:p>
              <a:pPr>
                <a:defRPr spc="-1" sz="1200">
                  <a:solidFill>
                    <a:schemeClr val="accent1">
                      <a:satOff val="-4409"/>
                      <a:lumOff val="-1050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# v_sound_l 6420    velocity of longitudinal sound in [m/s]</a:t>
              </a:r>
            </a:p>
            <a:p>
              <a:pPr>
                <a:defRPr spc="-1" sz="1200">
                  <a:solidFill>
                    <a:schemeClr val="accent1">
                      <a:satOff val="-4409"/>
                      <a:lumOff val="-1050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# v_sound_t 3040    velocity of transversal sound in [m/s]</a:t>
              </a:r>
            </a:p>
            <a:p>
              <a:pPr>
                <a:defRPr spc="-1" sz="1200">
                  <a:solidFill>
                    <a:schemeClr val="accent1">
                      <a:satOff val="-4409"/>
                      <a:lumOff val="-1050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# T_m       933.5   melting temperature in [K]</a:t>
              </a:r>
            </a:p>
            <a:p>
              <a:pPr>
                <a:defRPr spc="-1" sz="1200">
                  <a:solidFill>
                    <a:schemeClr val="accent1">
                      <a:satOff val="-4409"/>
                      <a:lumOff val="-1050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# T_b       2792.2  boiling temperature in [K]</a:t>
              </a:r>
            </a:p>
            <a:p>
              <a:pPr>
                <a:defRPr spc="-1" sz="1200">
                  <a:solidFill>
                    <a:schemeClr val="accent1">
                      <a:satOff val="-4409"/>
                      <a:lumOff val="-1050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# At_number 13      atomic number Z</a:t>
              </a:r>
            </a:p>
            <a:p>
              <a:pPr>
                <a:defRPr spc="-1" sz="1200">
                  <a:solidFill>
                    <a:schemeClr val="accent1">
                      <a:satOff val="-4409"/>
                      <a:lumOff val="-1050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# lattice_a 4.04932 lattice parameter a in [Angs]</a:t>
              </a:r>
            </a:p>
            <a:p>
              <a:pPr>
                <a:defRPr spc="-1" sz="1200">
                  <a:solidFill>
                    <a:schemeClr val="accent1">
                      <a:satOff val="-4409"/>
                      <a:lumOff val="-1050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#</a:t>
              </a:r>
            </a:p>
            <a:p>
              <a:pPr>
                <a:defRPr spc="-1" sz="1200">
                  <a:solidFill>
                    <a:schemeClr val="accent1">
                      <a:satOff val="-4409"/>
                      <a:lumOff val="-1050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# Format parameters: Crystallographica format</a:t>
              </a:r>
            </a:p>
            <a:p>
              <a:pPr>
                <a:defRPr spc="-1" sz="1200">
                  <a:solidFill>
                    <a:schemeClr val="accent1">
                      <a:satOff val="-4409"/>
                      <a:lumOff val="-1050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# column_j  4 multiplicity 'j'</a:t>
              </a:r>
            </a:p>
            <a:p>
              <a:pPr>
                <a:defRPr spc="-1" sz="1200">
                  <a:solidFill>
                    <a:schemeClr val="accent1">
                      <a:satOff val="-4409"/>
                      <a:lumOff val="-1050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# column_d  5 d-spacing 'd' in [Angs]</a:t>
              </a:r>
            </a:p>
            <a:p>
              <a:pPr>
                <a:defRPr spc="-1" sz="1200">
                  <a:solidFill>
                    <a:schemeClr val="accent1">
                      <a:satOff val="-4409"/>
                      <a:lumOff val="-1050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# column_F2 7 norm of scattering factor |F|^2 in [fm^2]</a:t>
              </a:r>
            </a:p>
            <a:p>
              <a:pPr>
                <a:defRPr spc="-1" sz="1200">
                  <a:solidFill>
                    <a:schemeClr val="accent1">
                      <a:satOff val="-4409"/>
                      <a:lumOff val="-1050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# column_h  1</a:t>
              </a:r>
            </a:p>
            <a:p>
              <a:pPr>
                <a:defRPr spc="-1" sz="1200">
                  <a:solidFill>
                    <a:schemeClr val="accent1">
                      <a:satOff val="-4409"/>
                      <a:lumOff val="-1050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# column_k  2</a:t>
              </a:r>
            </a:p>
            <a:p>
              <a:pPr>
                <a:defRPr spc="-1" sz="1200">
                  <a:solidFill>
                    <a:schemeClr val="accent1">
                      <a:satOff val="-4409"/>
                      <a:lumOff val="-1050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# column_l  3</a:t>
              </a:r>
            </a:p>
            <a:p>
              <a:pPr>
                <a:defRPr spc="-1" sz="1200">
                  <a:solidFill>
                    <a:schemeClr val="accent1">
                      <a:satOff val="-4409"/>
                      <a:lumOff val="-1050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#</a:t>
              </a:r>
            </a:p>
            <a:p>
              <a:pPr>
                <a:defRPr spc="-1" sz="1200">
                  <a:solidFill>
                    <a:schemeClr val="accent1">
                      <a:satOff val="-4409"/>
                      <a:lumOff val="-1050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# h   k   l Mult. d-space 2Theta   F-squared</a:t>
              </a:r>
            </a:p>
            <a:p>
              <a:pPr>
                <a:defRPr spc="-1" sz="1200">
                  <a:solidFill>
                    <a:schemeClr val="accent2">
                      <a:satOff val="-4966"/>
                      <a:lumOff val="-1054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-1 -1 -1 8 2.338 24.6973 21.3</a:t>
              </a:r>
            </a:p>
            <a:p>
              <a:pPr>
                <a:defRPr spc="-1" sz="1200">
                  <a:solidFill>
                    <a:schemeClr val="accent2">
                      <a:satOff val="-4966"/>
                      <a:lumOff val="-1054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-1 -1 1 8 2.338 24.6973 21.3</a:t>
              </a:r>
            </a:p>
            <a:p>
              <a:pPr>
                <a:defRPr spc="-1" sz="1200">
                  <a:solidFill>
                    <a:schemeClr val="accent2">
                      <a:satOff val="-4966"/>
                      <a:lumOff val="-1054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…</a:t>
              </a:r>
            </a:p>
          </p:txBody>
        </p:sp>
      </p:grpSp>
      <p:sp>
        <p:nvSpPr>
          <p:cNvPr id="297" name="CustomShape 4"/>
          <p:cNvSpPr txBox="1"/>
          <p:nvPr/>
        </p:nvSpPr>
        <p:spPr>
          <a:xfrm>
            <a:off x="7054919" y="3536496"/>
            <a:ext cx="4486681" cy="3239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defRPr spc="-1" sz="28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Lau datafiles</a:t>
            </a:r>
          </a:p>
          <a:p>
            <a:pPr>
              <a:defRPr spc="-1" sz="2800">
                <a:solidFill>
                  <a:schemeClr val="accent1">
                    <a:satOff val="-4409"/>
                    <a:lumOff val="-10509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header</a:t>
            </a:r>
          </a:p>
          <a:p>
            <a:pPr>
              <a:defRPr spc="-1" sz="28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+</a:t>
            </a:r>
          </a:p>
          <a:p>
            <a:pPr>
              <a:defRPr spc="-1" sz="2800">
                <a:solidFill>
                  <a:schemeClr val="accent2">
                    <a:satOff val="-4966"/>
                    <a:lumOff val="-10549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reflection list</a:t>
            </a:r>
          </a:p>
          <a:p>
            <a:pPr>
              <a:defRPr spc="-1" sz="28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pc="-1" sz="28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Can be used with Single_crystal, PowderN, Isotropic_Sqw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 txBox="1"/>
          <p:nvPr/>
        </p:nvSpPr>
        <p:spPr>
          <a:xfrm>
            <a:off x="138959" y="451780"/>
            <a:ext cx="8426882" cy="616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pc="-1" sz="44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Input for the PowderN</a:t>
            </a:r>
          </a:p>
        </p:txBody>
      </p:sp>
      <p:grpSp>
        <p:nvGrpSpPr>
          <p:cNvPr id="302" name="CustomShape 3"/>
          <p:cNvGrpSpPr/>
          <p:nvPr/>
        </p:nvGrpSpPr>
        <p:grpSpPr>
          <a:xfrm>
            <a:off x="114479" y="1791720"/>
            <a:ext cx="12729242" cy="7651441"/>
            <a:chOff x="0" y="0"/>
            <a:chExt cx="12729240" cy="7651439"/>
          </a:xfrm>
        </p:grpSpPr>
        <p:sp>
          <p:nvSpPr>
            <p:cNvPr id="300" name="Rectangle"/>
            <p:cNvSpPr/>
            <p:nvPr/>
          </p:nvSpPr>
          <p:spPr>
            <a:xfrm>
              <a:off x="-1" y="0"/>
              <a:ext cx="12729242" cy="765144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pc="-1" sz="1100"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1" name="# TITLE *Corundum-Al2O3-[R3-CH] Graafsma, H.;Souhassou, M.;Harkem[1998] [corundum saphire:blue, ruby:red]…"/>
            <p:cNvSpPr txBox="1"/>
            <p:nvPr/>
          </p:nvSpPr>
          <p:spPr>
            <a:xfrm>
              <a:off x="-1" y="0"/>
              <a:ext cx="12729242" cy="54194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4999" tIns="44999" rIns="44999" bIns="44999" numCol="1" anchor="t">
              <a:spAutoFit/>
            </a:bodyPr>
            <a:lstStyle/>
            <a:p>
              <a:pPr>
                <a:defRPr spc="-1" sz="1100">
                  <a:solidFill>
                    <a:schemeClr val="accent1">
                      <a:satOff val="-4409"/>
                      <a:lumOff val="-1050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# TITLE *Corundum-Al2O3-[R3-CH] Graafsma, H.;Souhassou, M.;Harkem[1998] [corundum saphire:blue, ruby:red]</a:t>
              </a:r>
            </a:p>
            <a:p>
              <a:pPr>
                <a:defRPr spc="-1" sz="1100">
                  <a:solidFill>
                    <a:schemeClr val="accent1">
                      <a:satOff val="-4409"/>
                      <a:lumOff val="-1050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# CELL 4.757000 4.757000 12.987700 90.000000 90.000000 120.000000</a:t>
              </a:r>
            </a:p>
            <a:p>
              <a:pPr>
                <a:defRPr spc="-1" sz="1100">
                  <a:solidFill>
                    <a:schemeClr val="accent1">
                      <a:satOff val="-4409"/>
                      <a:lumOff val="-1050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# SPCGRP R -3 C   TRIGONAL STRUCTURE</a:t>
              </a:r>
            </a:p>
            <a:p>
              <a:pPr>
                <a:defRPr spc="-1" sz="1100">
                  <a:solidFill>
                    <a:schemeClr val="accent1">
                      <a:satOff val="-4409"/>
                      <a:lumOff val="-1050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# ATOM AL 1 0.000000 0.000000 0.352110</a:t>
              </a:r>
            </a:p>
            <a:p>
              <a:pPr>
                <a:defRPr spc="-1" sz="1100">
                  <a:solidFill>
                    <a:schemeClr val="accent1">
                      <a:satOff val="-4409"/>
                      <a:lumOff val="-1050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# ATOM O  1 0.306260 0.306260 0.250000</a:t>
              </a:r>
            </a:p>
            <a:p>
              <a:pPr>
                <a:defRPr spc="-1" sz="1100">
                  <a:solidFill>
                    <a:schemeClr val="accent1">
                      <a:satOff val="-4409"/>
                      <a:lumOff val="-1050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# SCATTERING FACTOR  COEFFICIENTS: AL     F= 0.345 CM-12 ; O      F= 0.581 CM-12</a:t>
              </a:r>
            </a:p>
            <a:p>
              <a:pPr>
                <a:defRPr spc="-1" sz="1100">
                  <a:solidFill>
                    <a:schemeClr val="accent1">
                      <a:satOff val="-4409"/>
                      <a:lumOff val="-1050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# Reference: Acta Crystallographica B (1998) 54, 193-195</a:t>
              </a:r>
            </a:p>
            <a:p>
              <a:pPr>
                <a:defRPr spc="-1" sz="1100">
                  <a:solidFill>
                    <a:schemeClr val="accent1">
                      <a:satOff val="-4409"/>
                      <a:lumOff val="-1050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#</a:t>
              </a:r>
            </a:p>
            <a:p>
              <a:pPr>
                <a:defRPr spc="-1" sz="1100">
                  <a:solidFill>
                    <a:schemeClr val="accent1">
                      <a:satOff val="-4409"/>
                      <a:lumOff val="-1050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# Physical parameters:</a:t>
              </a:r>
            </a:p>
            <a:p>
              <a:pPr>
                <a:defRPr spc="-1" sz="1100">
                  <a:solidFill>
                    <a:schemeClr val="accent1">
                      <a:satOff val="-4409"/>
                      <a:lumOff val="-1050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# sigma_coh 15.683  coherent scattering cross section for Al2O3 in [barn]</a:t>
              </a:r>
            </a:p>
            <a:p>
              <a:pPr>
                <a:defRPr spc="-1" sz="1100">
                  <a:solidFill>
                    <a:schemeClr val="accent1">
                      <a:satOff val="-4409"/>
                      <a:lumOff val="-1050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# sigma_inc 0.0188  incoherent scattering cross section for Al2O3 in [barn]</a:t>
              </a:r>
            </a:p>
            <a:p>
              <a:pPr>
                <a:defRPr spc="-1" sz="1100">
                  <a:solidFill>
                    <a:schemeClr val="accent1">
                      <a:satOff val="-4409"/>
                      <a:lumOff val="-1050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# sigma_abs 0.4625  absorption scattering cross section for Al2O3 in [barn]</a:t>
              </a:r>
            </a:p>
            <a:p>
              <a:pPr>
                <a:defRPr spc="-1" sz="1100">
                  <a:solidFill>
                    <a:schemeClr val="accent1">
                      <a:satOff val="-4409"/>
                      <a:lumOff val="-1050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# density   4.05    in [g/cm^3]</a:t>
              </a:r>
            </a:p>
            <a:p>
              <a:pPr>
                <a:defRPr spc="-1" sz="1100">
                  <a:solidFill>
                    <a:schemeClr val="accent1">
                      <a:satOff val="-4409"/>
                      <a:lumOff val="-1050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# weight    101.96  in [g/mol] for Al2O3</a:t>
              </a:r>
            </a:p>
            <a:p>
              <a:pPr>
                <a:defRPr spc="-1" sz="1100">
                  <a:solidFill>
                    <a:schemeClr val="accent1">
                      <a:satOff val="-4409"/>
                      <a:lumOff val="-1050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# multiplicity 6    in [Al2O3/unit cell]</a:t>
              </a:r>
            </a:p>
            <a:p>
              <a:pPr>
                <a:defRPr spc="-1" sz="1100">
                  <a:solidFill>
                    <a:schemeClr val="accent1">
                      <a:satOff val="-4409"/>
                      <a:lumOff val="-1050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# Vc        254.52  volume of unit cell in [A^3]</a:t>
              </a:r>
            </a:p>
            <a:p>
              <a:pPr>
                <a:defRPr spc="-1" sz="1100">
                  <a:solidFill>
                    <a:schemeClr val="accent1">
                      <a:satOff val="-4409"/>
                      <a:lumOff val="-1050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# T_m       2273    melting temperature in [K]</a:t>
              </a:r>
            </a:p>
            <a:p>
              <a:pPr>
                <a:defRPr spc="-1" sz="1100">
                  <a:solidFill>
                    <a:schemeClr val="accent1">
                      <a:satOff val="-4409"/>
                      <a:lumOff val="-1050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# T_b       3773    boiling temperature in [K]</a:t>
              </a:r>
            </a:p>
            <a:p>
              <a:pPr>
                <a:defRPr spc="-1" sz="1100">
                  <a:solidFill>
                    <a:schemeClr val="accent1">
                      <a:satOff val="-4409"/>
                      <a:lumOff val="-1050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# lattice_a 4.757   lattice parameter a in [Angs]</a:t>
              </a:r>
            </a:p>
            <a:p>
              <a:pPr>
                <a:defRPr spc="-1" sz="1100">
                  <a:solidFill>
                    <a:schemeClr val="accent1">
                      <a:satOff val="-4409"/>
                      <a:lumOff val="-1050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# lattice_c 12.9877 lattice parameter c in [Angs]</a:t>
              </a:r>
            </a:p>
            <a:p>
              <a:pPr>
                <a:defRPr spc="-1" sz="1100">
                  <a:solidFill>
                    <a:schemeClr val="accent1">
                      <a:satOff val="-4409"/>
                      <a:lumOff val="-1050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# lattice_cc 120    lattice angle gamma in [deg]</a:t>
              </a:r>
            </a:p>
            <a:p>
              <a:pPr>
                <a:defRPr spc="-1" sz="1100">
                  <a:solidFill>
                    <a:schemeClr val="accent1">
                      <a:satOff val="-4409"/>
                      <a:lumOff val="-1050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#</a:t>
              </a:r>
            </a:p>
            <a:p>
              <a:pPr>
                <a:defRPr spc="-1" sz="1100">
                  <a:solidFill>
                    <a:schemeClr val="accent1">
                      <a:satOff val="-4409"/>
                      <a:lumOff val="-1050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# Format parameters: Lazy format &lt;http://icsd.ill.fr&gt;</a:t>
              </a:r>
            </a:p>
            <a:p>
              <a:pPr>
                <a:defRPr spc="-1" sz="1100">
                  <a:solidFill>
                    <a:schemeClr val="accent1">
                      <a:satOff val="-4409"/>
                      <a:lumOff val="-1050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# column_j 17 multiplicity 'j'</a:t>
              </a:r>
            </a:p>
            <a:p>
              <a:pPr>
                <a:defRPr spc="-1" sz="1100">
                  <a:solidFill>
                    <a:schemeClr val="accent1">
                      <a:satOff val="-4409"/>
                      <a:lumOff val="-1050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# column_d 6  d-spacing 'd' in [Angs]</a:t>
              </a:r>
            </a:p>
            <a:p>
              <a:pPr>
                <a:defRPr spc="-1" sz="1100">
                  <a:solidFill>
                    <a:schemeClr val="accent1">
                      <a:satOff val="-4409"/>
                      <a:lumOff val="-1050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# column_F 13 norm of scattering factor |F| in [barn]</a:t>
              </a:r>
            </a:p>
            <a:p>
              <a:pPr>
                <a:defRPr spc="-1" sz="1100">
                  <a:solidFill>
                    <a:schemeClr val="accent1">
                      <a:satOff val="-4409"/>
                      <a:lumOff val="-1050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# column_h 1</a:t>
              </a:r>
            </a:p>
            <a:p>
              <a:pPr>
                <a:defRPr spc="-1" sz="1100">
                  <a:solidFill>
                    <a:schemeClr val="accent1">
                      <a:satOff val="-4409"/>
                      <a:lumOff val="-1050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# column_k 2</a:t>
              </a:r>
            </a:p>
            <a:p>
              <a:pPr>
                <a:defRPr spc="-1" sz="1100">
                  <a:solidFill>
                    <a:schemeClr val="accent1">
                      <a:satOff val="-4409"/>
                      <a:lumOff val="-1050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# column_l 3</a:t>
              </a:r>
            </a:p>
            <a:p>
              <a:pPr>
                <a:defRPr spc="-1" sz="1100">
                  <a:solidFill>
                    <a:schemeClr val="accent1">
                      <a:satOff val="-4409"/>
                      <a:lumOff val="-1050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#</a:t>
              </a:r>
            </a:p>
            <a:p>
              <a:pPr>
                <a:defRPr spc="-1" sz="1100">
                  <a:solidFill>
                    <a:schemeClr val="accent2">
                      <a:satOff val="-4966"/>
                      <a:lumOff val="-1054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# H  K   L  THETA  2THETA D VALUE  1/D**2 SIN2*1000  H  K   L INTENSITY 	/F(HKL)/       A(HKL)	   B(HKL) PHA.ANG. MULT   LPG</a:t>
              </a:r>
            </a:p>
            <a:p>
              <a:pPr>
                <a:defRPr spc="-1" sz="1100">
                  <a:solidFill>
                    <a:schemeClr val="accent2">
                      <a:satOff val="-4966"/>
                      <a:lumOff val="-1054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  1  0   1   6.35  12.71   4.5175  0.0490    12.25   1  0   1	  367.0 	     4.1	-4.08	      0.00  180.00  6  82.14</a:t>
              </a:r>
            </a:p>
            <a:p>
              <a:pPr>
                <a:defRPr spc="-1" sz="1100">
                  <a:solidFill>
                    <a:schemeClr val="accent2">
                      <a:satOff val="-4966"/>
                      <a:lumOff val="-1054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  0  0   3   7.10  14.20   4.0467  0.0611    15.27   0  0   3	  110.0 	     4.3	 4.32	      0.00    0.00  2  66.01</a:t>
              </a:r>
            </a:p>
            <a:p>
              <a:pPr>
                <a:defRPr spc="-1" sz="1100">
                  <a:solidFill>
                    <a:schemeClr val="accent2">
                      <a:satOff val="-4966"/>
                      <a:lumOff val="-1054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  0  1   2   7.57  15.13   3.7972  0.0694    17.34   0  1   2	   10.9 	     0.8	 0.84	      0.00    0.00  6  58.18</a:t>
              </a:r>
            </a:p>
            <a:p>
              <a:pPr>
                <a:defRPr spc="-1" sz="1100">
                  <a:solidFill>
                    <a:schemeClr val="accent2">
                      <a:satOff val="-4966"/>
                      <a:lumOff val="-10549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…</a:t>
              </a:r>
            </a:p>
          </p:txBody>
        </p:sp>
      </p:grpSp>
      <p:sp>
        <p:nvSpPr>
          <p:cNvPr id="303" name="CustomShape 4"/>
          <p:cNvSpPr txBox="1"/>
          <p:nvPr/>
        </p:nvSpPr>
        <p:spPr>
          <a:xfrm>
            <a:off x="7872120" y="3412816"/>
            <a:ext cx="4486681" cy="2833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defRPr spc="-1" sz="28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Laz + Lau datafiles</a:t>
            </a:r>
          </a:p>
          <a:p>
            <a:pPr>
              <a:defRPr spc="-1" sz="2800">
                <a:solidFill>
                  <a:schemeClr val="accent1">
                    <a:satOff val="-4409"/>
                    <a:lumOff val="-10509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header</a:t>
            </a:r>
          </a:p>
          <a:p>
            <a:pPr>
              <a:defRPr spc="-1" sz="28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+</a:t>
            </a:r>
          </a:p>
          <a:p>
            <a:pPr>
              <a:defRPr spc="-1" sz="2800">
                <a:solidFill>
                  <a:schemeClr val="accent2">
                    <a:satOff val="-4966"/>
                    <a:lumOff val="-10549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reflection list</a:t>
            </a:r>
          </a:p>
          <a:p>
            <a:pPr>
              <a:defRPr spc="-1" sz="28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pc="-1" sz="28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Can be used with PowderN, Isotropic_Sqw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 txBox="1"/>
          <p:nvPr/>
        </p:nvSpPr>
        <p:spPr>
          <a:xfrm>
            <a:off x="138959" y="451780"/>
            <a:ext cx="8426882" cy="616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pc="-1" sz="44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Where to get these files…</a:t>
            </a:r>
          </a:p>
        </p:txBody>
      </p:sp>
      <p:sp>
        <p:nvSpPr>
          <p:cNvPr id="306" name="CustomShape 2"/>
          <p:cNvSpPr txBox="1"/>
          <p:nvPr/>
        </p:nvSpPr>
        <p:spPr>
          <a:xfrm>
            <a:off x="235079" y="3456724"/>
            <a:ext cx="11530802" cy="378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marL="215999" indent="-215999">
              <a:buClr>
                <a:srgbClr val="000000"/>
              </a:buClr>
              <a:buSzPct val="45000"/>
              <a:buFont typeface="Helvetica"/>
              <a:buChar char="l"/>
              <a:defRPr spc="-1" sz="20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$MCSTAS/data</a:t>
            </a:r>
          </a:p>
          <a:p>
            <a:pPr lvl="1" marL="431999" indent="-215999">
              <a:buClr>
                <a:srgbClr val="000000"/>
              </a:buClr>
              <a:buSzPct val="45000"/>
              <a:buFont typeface="Helvetica"/>
              <a:buChar char="l"/>
              <a:defRPr spc="-1" sz="20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Windows: c:\mcstas-2.2a\lib\data</a:t>
            </a:r>
          </a:p>
          <a:p>
            <a:pPr lvl="1" marL="431999" indent="-215999">
              <a:buClr>
                <a:srgbClr val="000000"/>
              </a:buClr>
              <a:buSzPct val="45000"/>
              <a:buFont typeface="Helvetica"/>
              <a:buChar char="l"/>
              <a:defRPr spc="-1" sz="20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Linux: /usr/(local)/share/mcstas/2.2a/data</a:t>
            </a:r>
          </a:p>
          <a:p>
            <a:pPr lvl="1" marL="431999" indent="-215999">
              <a:buClr>
                <a:srgbClr val="000000"/>
              </a:buClr>
              <a:buSzPct val="45000"/>
              <a:buFont typeface="Helvetica"/>
              <a:buChar char="l"/>
              <a:defRPr spc="-1" sz="20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OS X: /Applications/McStas-2.2a/Contents/Resources/mcstas/2.2a/data</a:t>
            </a:r>
          </a:p>
          <a:p>
            <a:pPr>
              <a:defRPr spc="-1" sz="20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</a:p>
          <a:p>
            <a:pPr marL="215999" indent="-215999">
              <a:buClr>
                <a:srgbClr val="000000"/>
              </a:buClr>
              <a:buSzPct val="45000"/>
              <a:buFont typeface="Helvetica"/>
              <a:buChar char="l"/>
              <a:defRPr spc="-1" sz="20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- Or make your own via</a:t>
            </a:r>
          </a:p>
          <a:p>
            <a:pPr lvl="1" marL="431999" indent="-215999">
              <a:buClr>
                <a:srgbClr val="000000"/>
              </a:buClr>
              <a:buSzPct val="45000"/>
              <a:buFont typeface="Helvetica"/>
              <a:buChar char="l"/>
              <a:defRPr spc="-1" sz="20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Finding a CIF file for the given structure</a:t>
            </a:r>
          </a:p>
          <a:p>
            <a:pPr lvl="2" marL="647999" indent="-215999">
              <a:buClr>
                <a:srgbClr val="000000"/>
              </a:buClr>
              <a:buSzPct val="45000"/>
              <a:buFont typeface="Helvetica"/>
              <a:buChar char="l"/>
              <a:defRPr spc="-1" sz="20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e.g. from ICSD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http://icsd.fiz-karlsruhe.de</a:t>
            </a:r>
          </a:p>
          <a:p>
            <a:pPr lvl="2" marL="647999" indent="-215999">
              <a:buClr>
                <a:srgbClr val="000000"/>
              </a:buClr>
              <a:buSzPct val="45000"/>
              <a:buFont typeface="Helvetica"/>
              <a:buChar char="l"/>
              <a:defRPr spc="-1" sz="2000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Build one using VESTA</a:t>
            </a:r>
          </a:p>
          <a:p>
            <a:pPr lvl="1" marL="431999" indent="-215999">
              <a:buClr>
                <a:srgbClr val="000000"/>
              </a:buClr>
              <a:buSzPct val="45000"/>
              <a:buFont typeface="Helvetica"/>
              <a:buChar char="l"/>
              <a:defRPr spc="-1" sz="20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Process it using</a:t>
            </a:r>
          </a:p>
          <a:p>
            <a:pPr lvl="2" marL="647999" indent="-215999">
              <a:buClr>
                <a:srgbClr val="000000"/>
              </a:buClr>
              <a:buSzPct val="45000"/>
              <a:buFont typeface="Helvetica"/>
              <a:buChar char="l"/>
              <a:defRPr spc="-1" sz="20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cif2hkl tool that comes preinstalled with McStas</a:t>
            </a:r>
          </a:p>
          <a:p>
            <a:pPr lvl="2" marL="647999" indent="-215999">
              <a:buClr>
                <a:srgbClr val="000000"/>
              </a:buClr>
              <a:buSzPct val="45000"/>
              <a:buFont typeface="Helvetica"/>
              <a:buChar char="l"/>
              <a:defRPr spc="-1" sz="20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Crystallographica, using the guide </a:t>
            </a:r>
          </a:p>
          <a:p>
            <a:pPr lvl="3" marL="863999" indent="-215999">
              <a:buClr>
                <a:srgbClr val="0000FF"/>
              </a:buClr>
              <a:buSzPct val="45000"/>
              <a:buFont typeface="Helvetica"/>
              <a:buChar char="l"/>
              <a:defRPr spc="-1" sz="2000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https://github.com/McStasMcXtrace/McCode/wiki/Single-crystal---and-generating-its-input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Shape 1"/>
          <p:cNvSpPr txBox="1"/>
          <p:nvPr/>
        </p:nvSpPr>
        <p:spPr>
          <a:xfrm>
            <a:off x="138960" y="451960"/>
            <a:ext cx="11673000" cy="616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pc="-1" sz="44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Small angle scattering SANS</a:t>
            </a:r>
          </a:p>
        </p:txBody>
      </p:sp>
      <p:pic>
        <p:nvPicPr>
          <p:cNvPr id="309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9159" y="4543559"/>
            <a:ext cx="4227481" cy="364392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68119" y="4758840"/>
            <a:ext cx="3575881" cy="1377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CustomShape 2"/>
          <p:cNvSpPr txBox="1"/>
          <p:nvPr/>
        </p:nvSpPr>
        <p:spPr>
          <a:xfrm>
            <a:off x="1313280" y="2377439"/>
            <a:ext cx="7347859" cy="221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marL="285839" indent="-285480">
              <a:buClr>
                <a:srgbClr val="000000"/>
              </a:buClr>
              <a:buSzPct val="100000"/>
              <a:buFont typeface="Arial"/>
              <a:buChar char="•"/>
              <a:defRPr spc="-1" sz="24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SANS method can be used for many samples</a:t>
            </a:r>
          </a:p>
          <a:p>
            <a:pPr>
              <a:defRPr spc="-1" sz="24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</a:p>
          <a:p>
            <a:pPr marL="285839" indent="-285480">
              <a:buClr>
                <a:srgbClr val="000000"/>
              </a:buClr>
              <a:buSzPct val="100000"/>
              <a:buFont typeface="Arial"/>
              <a:buChar char="•"/>
              <a:defRPr spc="-1" sz="24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Specific sample: Molecule + Liquid (buffer solution)</a:t>
            </a:r>
          </a:p>
          <a:p>
            <a:pPr>
              <a:defRPr spc="-1" sz="24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</a:p>
          <a:p>
            <a:pPr marL="285839" indent="-285480">
              <a:buClr>
                <a:srgbClr val="000000"/>
              </a:buClr>
              <a:buSzPct val="100000"/>
              <a:buFont typeface="Arial"/>
              <a:buChar char="•"/>
              <a:defRPr spc="-1" sz="24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Isotropic scattering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Shape 1"/>
          <p:cNvSpPr txBox="1"/>
          <p:nvPr/>
        </p:nvSpPr>
        <p:spPr>
          <a:xfrm>
            <a:off x="138960" y="451960"/>
            <a:ext cx="11673000" cy="616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pc="-1" sz="44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SANS spheres</a:t>
            </a:r>
          </a:p>
        </p:txBody>
      </p:sp>
      <p:pic>
        <p:nvPicPr>
          <p:cNvPr id="314" name="Picture 508" descr="Picture 50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520" y="1828800"/>
            <a:ext cx="7303321" cy="6051961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CustomShape 2"/>
          <p:cNvSpPr/>
          <p:nvPr/>
        </p:nvSpPr>
        <p:spPr>
          <a:xfrm rot="55200">
            <a:off x="459359" y="2559959"/>
            <a:ext cx="2651762" cy="1463042"/>
          </a:xfrm>
          <a:prstGeom prst="ellipse">
            <a:avLst/>
          </a:prstGeom>
          <a:ln w="57240">
            <a:solidFill>
              <a:srgbClr val="80008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18" name="TextShape 3"/>
          <p:cNvGrpSpPr/>
          <p:nvPr/>
        </p:nvGrpSpPr>
        <p:grpSpPr>
          <a:xfrm>
            <a:off x="5760720" y="1554480"/>
            <a:ext cx="5029201" cy="971280"/>
            <a:chOff x="0" y="0"/>
            <a:chExt cx="5029200" cy="971278"/>
          </a:xfrm>
        </p:grpSpPr>
        <p:sp>
          <p:nvSpPr>
            <p:cNvPr id="316" name="Rectangle"/>
            <p:cNvSpPr/>
            <p:nvPr/>
          </p:nvSpPr>
          <p:spPr>
            <a:xfrm>
              <a:off x="0" y="0"/>
              <a:ext cx="5029200" cy="971279"/>
            </a:xfrm>
            <a:prstGeom prst="rect">
              <a:avLst/>
            </a:prstGeom>
            <a:noFill/>
            <a:ln w="57240" cap="flat">
              <a:solidFill>
                <a:srgbClr val="A1467E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317" name="Dilute, monodisperse, hard spheres in solution, with given contrast and radius"/>
            <p:cNvSpPr txBox="1"/>
            <p:nvPr/>
          </p:nvSpPr>
          <p:spPr>
            <a:xfrm>
              <a:off x="0" y="149238"/>
              <a:ext cx="5029200" cy="6728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3440" tIns="73440" rIns="73440" bIns="73440" numCol="1" anchor="ctr">
              <a:spAutoFit/>
            </a:bodyPr>
            <a:lstStyle>
              <a:lvl1pPr>
                <a:defRPr spc="-1"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Dilute, monodisperse, hard spheres in solution, with given contrast and radius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3839" y="4125240"/>
            <a:ext cx="5163482" cy="531361"/>
          </a:xfrm>
          <a:prstGeom prst="rect">
            <a:avLst/>
          </a:prstGeom>
          <a:ln w="50760">
            <a:solidFill>
              <a:srgbClr val="BE38F3"/>
            </a:solidFill>
            <a:miter/>
          </a:ln>
        </p:spPr>
      </p:pic>
      <p:pic>
        <p:nvPicPr>
          <p:cNvPr id="139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28639" y="3112560"/>
            <a:ext cx="5226481" cy="531361"/>
          </a:xfrm>
          <a:prstGeom prst="rect">
            <a:avLst/>
          </a:prstGeom>
          <a:ln w="50760">
            <a:solidFill>
              <a:srgbClr val="FF4013"/>
            </a:solidFill>
            <a:miter/>
          </a:ln>
        </p:spPr>
      </p:pic>
      <p:pic>
        <p:nvPicPr>
          <p:cNvPr id="140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28639" y="5137199"/>
            <a:ext cx="5226481" cy="505801"/>
          </a:xfrm>
          <a:prstGeom prst="rect">
            <a:avLst/>
          </a:prstGeom>
          <a:ln w="50760">
            <a:solidFill>
              <a:srgbClr val="77BB41"/>
            </a:solidFill>
            <a:miter/>
          </a:ln>
        </p:spPr>
      </p:pic>
      <p:sp>
        <p:nvSpPr>
          <p:cNvPr id="141" name="CustomShape 1"/>
          <p:cNvSpPr txBox="1"/>
          <p:nvPr/>
        </p:nvSpPr>
        <p:spPr>
          <a:xfrm>
            <a:off x="-187560" y="1381662"/>
            <a:ext cx="11605680" cy="992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 algn="ctr">
              <a:defRPr spc="-1" sz="3000">
                <a:uFill>
                  <a:solidFill>
                    <a:srgbClr val="FFFFFF"/>
                  </a:solidFill>
                </a:uFill>
                <a:latin typeface="Gill Sans"/>
                <a:ea typeface="Gill Sans"/>
                <a:cs typeface="Gill Sans"/>
                <a:sym typeface="Gill Sans"/>
              </a:defRPr>
            </a:pPr>
            <a:r>
              <a:t>For a </a:t>
            </a:r>
            <a:r>
              <a:rPr b="1"/>
              <a:t>non-thin</a:t>
            </a:r>
            <a:r>
              <a:t> sample the probabilities for </a:t>
            </a:r>
            <a:r>
              <a:rPr>
                <a:solidFill>
                  <a:srgbClr val="FF4013"/>
                </a:solidFill>
              </a:rPr>
              <a:t>absorption</a:t>
            </a:r>
            <a:r>
              <a:t>, </a:t>
            </a:r>
            <a:r>
              <a:rPr>
                <a:solidFill>
                  <a:srgbClr val="77BB41"/>
                </a:solidFill>
              </a:rPr>
              <a:t>transmission</a:t>
            </a:r>
            <a:r>
              <a:t> or </a:t>
            </a:r>
            <a:r>
              <a:rPr>
                <a:solidFill>
                  <a:srgbClr val="7B219F"/>
                </a:solidFill>
              </a:rPr>
              <a:t>scattering </a:t>
            </a:r>
            <a:r>
              <a:t>are given by</a:t>
            </a:r>
          </a:p>
        </p:txBody>
      </p:sp>
      <p:sp>
        <p:nvSpPr>
          <p:cNvPr id="142" name="CustomShape 2"/>
          <p:cNvSpPr txBox="1"/>
          <p:nvPr/>
        </p:nvSpPr>
        <p:spPr>
          <a:xfrm>
            <a:off x="5058132" y="6231690"/>
            <a:ext cx="2704416" cy="458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60" tIns="50760" rIns="50760" bIns="50760" anchor="ctr">
            <a:spAutoFit/>
          </a:bodyPr>
          <a:lstStyle/>
          <a:p>
            <a:pPr algn="ctr">
              <a:defRPr b="1" spc="-1" sz="2400">
                <a:uFill>
                  <a:solidFill>
                    <a:srgbClr val="FFFFFF"/>
                  </a:solidFill>
                </a:uFill>
                <a:latin typeface="Gill Sans"/>
                <a:ea typeface="Gill Sans"/>
                <a:cs typeface="Gill Sans"/>
                <a:sym typeface="Gill Sans"/>
              </a:defRPr>
            </a:pPr>
            <a:r>
              <a:t>t = </a:t>
            </a:r>
            <a:r>
              <a:rPr b="0"/>
              <a:t>sample thickness</a:t>
            </a:r>
          </a:p>
        </p:txBody>
      </p:sp>
      <p:sp>
        <p:nvSpPr>
          <p:cNvPr id="143" name="Line 3"/>
          <p:cNvSpPr/>
          <p:nvPr/>
        </p:nvSpPr>
        <p:spPr>
          <a:xfrm>
            <a:off x="7159680" y="7366679"/>
            <a:ext cx="1184761" cy="532081"/>
          </a:xfrm>
          <a:prstGeom prst="line">
            <a:avLst/>
          </a:prstGeom>
          <a:ln w="38160">
            <a:solidFill>
              <a:srgbClr val="000000"/>
            </a:solidFill>
            <a:miter/>
            <a:headEnd type="stealth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44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566319" y="6921720"/>
            <a:ext cx="1825201" cy="430201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CustomShape 4"/>
          <p:cNvSpPr txBox="1"/>
          <p:nvPr/>
        </p:nvSpPr>
        <p:spPr>
          <a:xfrm>
            <a:off x="6782956" y="7774639"/>
            <a:ext cx="4950328" cy="812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60" tIns="50760" rIns="50760" bIns="50760" anchor="ctr">
            <a:spAutoFit/>
          </a:bodyPr>
          <a:lstStyle/>
          <a:p>
            <a:pPr algn="ctr">
              <a:defRPr spc="-1" sz="2400">
                <a:uFill>
                  <a:solidFill>
                    <a:srgbClr val="FFFFFF"/>
                  </a:solidFill>
                </a:uFill>
                <a:latin typeface="Gill Sans"/>
                <a:ea typeface="Gill Sans"/>
                <a:cs typeface="Gill Sans"/>
                <a:sym typeface="Gill Sans"/>
              </a:defRPr>
            </a:pPr>
            <a:r>
              <a:t>microscopic cross section [barn/atom]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algn="ctr">
              <a:defRPr spc="-1" sz="2400">
                <a:solidFill>
                  <a:srgbClr val="7A7A7A"/>
                </a:solidFill>
                <a:uFill>
                  <a:solidFill>
                    <a:srgbClr val="FFFFFF"/>
                  </a:solidFill>
                </a:uFill>
                <a:latin typeface="Gill Sans"/>
                <a:ea typeface="Gill Sans"/>
                <a:cs typeface="Gill Sans"/>
                <a:sym typeface="Gill Sans"/>
              </a:defRPr>
            </a:pPr>
            <a:r>
              <a:t>1 barn = 10</a:t>
            </a:r>
            <a:r>
              <a:rPr baseline="31000"/>
              <a:t>-24</a:t>
            </a:r>
            <a:r>
              <a:t>cm</a:t>
            </a:r>
            <a:r>
              <a:rPr baseline="31000"/>
              <a:t>2</a:t>
            </a:r>
          </a:p>
        </p:txBody>
      </p:sp>
      <p:sp>
        <p:nvSpPr>
          <p:cNvPr id="146" name="Line 5"/>
          <p:cNvSpPr/>
          <p:nvPr/>
        </p:nvSpPr>
        <p:spPr>
          <a:xfrm flipH="1">
            <a:off x="6136559" y="7499519"/>
            <a:ext cx="568441" cy="889921"/>
          </a:xfrm>
          <a:prstGeom prst="line">
            <a:avLst/>
          </a:prstGeom>
          <a:ln w="38160">
            <a:solidFill>
              <a:srgbClr val="000000"/>
            </a:solidFill>
            <a:miter/>
            <a:headEnd type="stealth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7" name="CustomShape 6"/>
          <p:cNvSpPr txBox="1"/>
          <p:nvPr/>
        </p:nvSpPr>
        <p:spPr>
          <a:xfrm>
            <a:off x="4106324" y="8402439"/>
            <a:ext cx="3619832" cy="457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60" tIns="50760" rIns="50760" bIns="50760" anchor="ctr">
            <a:spAutoFit/>
          </a:bodyPr>
          <a:lstStyle/>
          <a:p>
            <a:pPr algn="ctr">
              <a:defRPr spc="-1" sz="2400">
                <a:uFill>
                  <a:solidFill>
                    <a:srgbClr val="FFFFFF"/>
                  </a:solidFill>
                </a:uFill>
                <a:latin typeface="Gill Sans"/>
                <a:ea typeface="Gill Sans"/>
                <a:cs typeface="Gill Sans"/>
                <a:sym typeface="Gill Sans"/>
              </a:defRPr>
            </a:pPr>
            <a:r>
              <a:t>number density [atoms/cm</a:t>
            </a:r>
            <a:r>
              <a:rPr baseline="31000"/>
              <a:t>3</a:t>
            </a:r>
            <a:r>
              <a:t>]</a:t>
            </a:r>
          </a:p>
        </p:txBody>
      </p:sp>
      <p:sp>
        <p:nvSpPr>
          <p:cNvPr id="148" name="CustomShape 7"/>
          <p:cNvSpPr txBox="1"/>
          <p:nvPr/>
        </p:nvSpPr>
        <p:spPr>
          <a:xfrm>
            <a:off x="986609" y="7782519"/>
            <a:ext cx="4189621" cy="457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60" tIns="50760" rIns="50760" bIns="50760" anchor="ctr">
            <a:spAutoFit/>
          </a:bodyPr>
          <a:lstStyle/>
          <a:p>
            <a:pPr algn="ctr">
              <a:defRPr spc="-1" sz="2400">
                <a:uFill>
                  <a:solidFill>
                    <a:srgbClr val="FFFFFF"/>
                  </a:solidFill>
                </a:uFill>
                <a:latin typeface="Gill Sans"/>
                <a:ea typeface="Gill Sans"/>
                <a:cs typeface="Gill Sans"/>
                <a:sym typeface="Gill Sans"/>
              </a:defRPr>
            </a:pPr>
            <a:r>
              <a:t>macroscopic cross section [cm</a:t>
            </a:r>
            <a:r>
              <a:rPr baseline="31000"/>
              <a:t>-1</a:t>
            </a:r>
            <a:r>
              <a:t>]</a:t>
            </a:r>
          </a:p>
        </p:txBody>
      </p:sp>
      <p:sp>
        <p:nvSpPr>
          <p:cNvPr id="149" name="Line 8"/>
          <p:cNvSpPr/>
          <p:nvPr/>
        </p:nvSpPr>
        <p:spPr>
          <a:xfrm flipH="1">
            <a:off x="4266720" y="7313759"/>
            <a:ext cx="1238761" cy="485281"/>
          </a:xfrm>
          <a:prstGeom prst="line">
            <a:avLst/>
          </a:prstGeom>
          <a:ln w="38160">
            <a:solidFill>
              <a:srgbClr val="000000"/>
            </a:solidFill>
            <a:miter/>
            <a:headEnd type="stealth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0" name="TextShape 9"/>
          <p:cNvSpPr txBox="1"/>
          <p:nvPr/>
        </p:nvSpPr>
        <p:spPr>
          <a:xfrm>
            <a:off x="138960" y="451960"/>
            <a:ext cx="11673000" cy="616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pc="-1" sz="44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Samples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extShape 1"/>
          <p:cNvSpPr txBox="1"/>
          <p:nvPr/>
        </p:nvSpPr>
        <p:spPr>
          <a:xfrm>
            <a:off x="138960" y="451960"/>
            <a:ext cx="11673000" cy="616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pc="-1" sz="44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SasView_models</a:t>
            </a:r>
          </a:p>
        </p:txBody>
      </p:sp>
      <p:pic>
        <p:nvPicPr>
          <p:cNvPr id="321" name="Picture 512" descr="Picture 5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0160" y="1761120"/>
            <a:ext cx="8398080" cy="70898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extShape 1"/>
          <p:cNvSpPr txBox="1"/>
          <p:nvPr/>
        </p:nvSpPr>
        <p:spPr>
          <a:xfrm>
            <a:off x="138960" y="451960"/>
            <a:ext cx="11673000" cy="616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pc="-1" sz="44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SasView_models</a:t>
            </a:r>
          </a:p>
        </p:txBody>
      </p:sp>
      <p:pic>
        <p:nvPicPr>
          <p:cNvPr id="324" name="Picture 514" descr="Picture 5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48641" y="2926079"/>
            <a:ext cx="16221241" cy="45028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Shape 1"/>
          <p:cNvSpPr txBox="1"/>
          <p:nvPr/>
        </p:nvSpPr>
        <p:spPr>
          <a:xfrm>
            <a:off x="138960" y="451960"/>
            <a:ext cx="11673000" cy="616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pc="-1" sz="44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SANS other samples</a:t>
            </a:r>
          </a:p>
        </p:txBody>
      </p:sp>
      <p:sp>
        <p:nvSpPr>
          <p:cNvPr id="327" name="TextShape 2"/>
          <p:cNvSpPr txBox="1"/>
          <p:nvPr/>
        </p:nvSpPr>
        <p:spPr>
          <a:xfrm>
            <a:off x="4846320" y="2285999"/>
            <a:ext cx="8960761" cy="4968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43080" indent="-342719">
              <a:buClr>
                <a:srgbClr val="000000"/>
              </a:buClr>
              <a:buSzPct val="100000"/>
              <a:buFont typeface="Arial"/>
              <a:buChar char="•"/>
              <a:defRPr spc="-1" sz="24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SANS_AnySamp.comp </a:t>
            </a:r>
            <a:endParaRPr i="1"/>
          </a:p>
          <a:p>
            <a:pPr marL="343080" indent="-342719">
              <a:buClr>
                <a:srgbClr val="000000"/>
              </a:buClr>
              <a:buSzPct val="100000"/>
              <a:buFont typeface="Arial"/>
              <a:buChar char="•"/>
              <a:defRPr spc="-1" sz="24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SANS_DebyeS.comp </a:t>
            </a:r>
            <a:endParaRPr i="1"/>
          </a:p>
          <a:p>
            <a:pPr marL="343080" indent="-342719">
              <a:buClr>
                <a:srgbClr val="000000"/>
              </a:buClr>
              <a:buSzPct val="100000"/>
              <a:buFont typeface="Arial"/>
              <a:buChar char="•"/>
              <a:defRPr spc="-1" sz="24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SANSCylinders.comp </a:t>
            </a:r>
            <a:endParaRPr i="1"/>
          </a:p>
          <a:p>
            <a:pPr marL="343080" indent="-342719">
              <a:buClr>
                <a:srgbClr val="000000"/>
              </a:buClr>
              <a:buSzPct val="100000"/>
              <a:buFont typeface="Arial"/>
              <a:buChar char="•"/>
              <a:defRPr spc="-1" sz="24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SANSEllipticCylinders.comp </a:t>
            </a:r>
            <a:endParaRPr i="1"/>
          </a:p>
          <a:p>
            <a:pPr marL="343080" indent="-342719">
              <a:buClr>
                <a:srgbClr val="000000"/>
              </a:buClr>
              <a:buSzPct val="100000"/>
              <a:buFont typeface="Arial"/>
              <a:buChar char="•"/>
              <a:defRPr spc="-1" sz="24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SANSGuinier.comp </a:t>
            </a:r>
            <a:endParaRPr i="1"/>
          </a:p>
          <a:p>
            <a:pPr marL="343080" indent="-342719">
              <a:buClr>
                <a:srgbClr val="000000"/>
              </a:buClr>
              <a:buSzPct val="100000"/>
              <a:buFont typeface="Arial"/>
              <a:buChar char="•"/>
              <a:defRPr spc="-1" sz="24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SANSLiposomes.comp </a:t>
            </a:r>
            <a:endParaRPr i="1"/>
          </a:p>
          <a:p>
            <a:pPr marL="343080" indent="-342719">
              <a:buClr>
                <a:srgbClr val="000000"/>
              </a:buClr>
              <a:buSzPct val="100000"/>
              <a:buFont typeface="Arial"/>
              <a:buChar char="•"/>
              <a:defRPr spc="-1" sz="24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SANSNanodiscs.comp </a:t>
            </a:r>
            <a:endParaRPr i="1"/>
          </a:p>
          <a:p>
            <a:pPr marL="343080" indent="-342719">
              <a:buClr>
                <a:srgbClr val="000000"/>
              </a:buClr>
              <a:buSzPct val="100000"/>
              <a:buFont typeface="Arial"/>
              <a:buChar char="•"/>
              <a:defRPr spc="-1" sz="24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SANSNanodiscsFast.comp </a:t>
            </a:r>
            <a:endParaRPr i="1"/>
          </a:p>
          <a:p>
            <a:pPr marL="343080" indent="-342719">
              <a:buClr>
                <a:srgbClr val="000000"/>
              </a:buClr>
              <a:buSzPct val="100000"/>
              <a:buFont typeface="Arial"/>
              <a:buChar char="•"/>
              <a:defRPr spc="-1" sz="24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SANSNanodiscsWithTags. </a:t>
            </a:r>
            <a:endParaRPr i="1"/>
          </a:p>
          <a:p>
            <a:pPr marL="343080" indent="-342719">
              <a:buClr>
                <a:srgbClr val="000000"/>
              </a:buClr>
              <a:buSzPct val="100000"/>
              <a:buFont typeface="Arial"/>
              <a:buChar char="•"/>
              <a:defRPr spc="-1" sz="24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SANSNanodiscsWithTagsFast</a:t>
            </a:r>
            <a:endParaRPr i="1"/>
          </a:p>
          <a:p>
            <a:pPr marL="343080" indent="-342719">
              <a:buClr>
                <a:srgbClr val="000000"/>
              </a:buClr>
              <a:buSzPct val="100000"/>
              <a:buFont typeface="Arial"/>
              <a:buChar char="•"/>
              <a:defRPr spc="-1" sz="24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SANSPDB.comp </a:t>
            </a:r>
            <a:endParaRPr i="1"/>
          </a:p>
          <a:p>
            <a:pPr marL="343080" indent="-342719">
              <a:buClr>
                <a:srgbClr val="000000"/>
              </a:buClr>
              <a:buSzPct val="100000"/>
              <a:buFont typeface="Arial"/>
              <a:buChar char="•"/>
              <a:defRPr spc="-1" sz="24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SANSPDBFAST.comp </a:t>
            </a:r>
            <a:endParaRPr i="1"/>
          </a:p>
          <a:p>
            <a:pPr marL="343080" indent="-342719">
              <a:buClr>
                <a:srgbClr val="000000"/>
              </a:buClr>
              <a:buSzPct val="100000"/>
              <a:buFont typeface="Arial"/>
              <a:buChar char="•"/>
              <a:defRPr spc="-1" sz="24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SANSShells.comp </a:t>
            </a:r>
            <a:endParaRPr i="1"/>
          </a:p>
          <a:p>
            <a:pPr marL="343080" indent="-342719">
              <a:buClr>
                <a:srgbClr val="000000"/>
              </a:buClr>
              <a:buSzPct val="100000"/>
              <a:buFont typeface="Arial"/>
              <a:buChar char="•"/>
              <a:defRPr spc="-1" sz="24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SANSSpheres.comp </a:t>
            </a:r>
          </a:p>
        </p:txBody>
      </p:sp>
      <p:grpSp>
        <p:nvGrpSpPr>
          <p:cNvPr id="330" name="CustomShape 3"/>
          <p:cNvGrpSpPr/>
          <p:nvPr/>
        </p:nvGrpSpPr>
        <p:grpSpPr>
          <a:xfrm>
            <a:off x="457200" y="2468879"/>
            <a:ext cx="4041360" cy="3015721"/>
            <a:chOff x="0" y="0"/>
            <a:chExt cx="4041359" cy="3015719"/>
          </a:xfrm>
        </p:grpSpPr>
        <p:sp>
          <p:nvSpPr>
            <p:cNvPr id="328" name="Rectangle"/>
            <p:cNvSpPr/>
            <p:nvPr/>
          </p:nvSpPr>
          <p:spPr>
            <a:xfrm>
              <a:off x="0" y="0"/>
              <a:ext cx="4041360" cy="3015720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9525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pc="-1" sz="2400"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9" name="McStas has a suite of SANS-models:…"/>
            <p:cNvSpPr txBox="1"/>
            <p:nvPr/>
          </p:nvSpPr>
          <p:spPr>
            <a:xfrm>
              <a:off x="0" y="0"/>
              <a:ext cx="4041360" cy="29248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4999" tIns="44999" rIns="44999" bIns="44999" numCol="1" anchor="t">
              <a:spAutoFit/>
            </a:bodyPr>
            <a:lstStyle/>
            <a:p>
              <a:pPr algn="ctr">
                <a:defRPr spc="-1" sz="2400"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McStas has a suite of SANS-models:</a:t>
              </a:r>
            </a:p>
            <a:p>
              <a:pPr algn="ctr">
                <a:defRPr spc="-1" sz="2400"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Try ellipsoidal and </a:t>
              </a:r>
            </a:p>
            <a:p>
              <a:pPr algn="ctr">
                <a:defRPr spc="-1" sz="2400"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cylindrical particles </a:t>
              </a:r>
            </a:p>
            <a:p>
              <a:pPr algn="ctr">
                <a:defRPr spc="-1" sz="2400"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-or-</a:t>
              </a:r>
            </a:p>
            <a:p>
              <a:pPr algn="ctr">
                <a:defRPr spc="-1" sz="2400"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Elliptic cylinders</a:t>
              </a:r>
            </a:p>
            <a:p>
              <a:pPr algn="ctr">
                <a:defRPr spc="-1" sz="2400"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Go for Nanodiscs and Liposomes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3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34" name="1_pdfsam_6_Lunch_McStas_sample_Inels.pdf" descr="1_pdfsam_6_Lunch_McStas_sample_Inel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042" y="36562"/>
            <a:ext cx="12964887" cy="9715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7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38" name="2_pdfsam_6_Lunch_McStas_sample_Inels.pdf" descr="2_pdfsam_6_Lunch_McStas_sample_Inel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698" y="34714"/>
            <a:ext cx="12964887" cy="9715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1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42" name="3_pdfsam_6_Lunch_McStas_sample_Inels.pdf" descr="3_pdfsam_6_Lunch_McStas_sample_Inel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12180" y="51246"/>
            <a:ext cx="12964887" cy="9715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5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46" name="4_pdfsam_6_Lunch_McStas_sample_Inels.pdf" descr="4_pdfsam_6_Lunch_McStas_sample_Inel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9850" y="3968"/>
            <a:ext cx="12964886" cy="9715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9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50" name="5_pdfsam_6_Lunch_McStas_sample_Inels.pdf" descr="5_pdfsam_6_Lunch_McStas_sample_Inel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4231" y="12799"/>
            <a:ext cx="12954001" cy="97073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138960" y="451960"/>
            <a:ext cx="11673000" cy="616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pc="-1" sz="44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Samples in General in McStas</a:t>
            </a:r>
          </a:p>
        </p:txBody>
      </p:sp>
      <p:sp>
        <p:nvSpPr>
          <p:cNvPr id="153" name="CustomShape 2"/>
          <p:cNvSpPr txBox="1"/>
          <p:nvPr/>
        </p:nvSpPr>
        <p:spPr>
          <a:xfrm>
            <a:off x="60119" y="6962139"/>
            <a:ext cx="11644202" cy="990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 algn="ctr">
              <a:defRPr spc="-1" sz="3000">
                <a:uFill>
                  <a:solidFill>
                    <a:srgbClr val="FFFFFF"/>
                  </a:solidFill>
                </a:uFill>
                <a:latin typeface="Gill Sans"/>
                <a:ea typeface="Gill Sans"/>
                <a:cs typeface="Gill Sans"/>
                <a:sym typeface="Gill Sans"/>
              </a:defRPr>
            </a:pPr>
            <a:r>
              <a:t>A neutron ray hitting a sample can be: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algn="ctr">
              <a:defRPr spc="-1" sz="3000">
                <a:solidFill>
                  <a:srgbClr val="77BB41"/>
                </a:solidFill>
                <a:uFill>
                  <a:solidFill>
                    <a:srgbClr val="FFFFFF"/>
                  </a:solidFill>
                </a:uFill>
                <a:latin typeface="Gill Sans"/>
                <a:ea typeface="Gill Sans"/>
                <a:cs typeface="Gill Sans"/>
                <a:sym typeface="Gill Sans"/>
              </a:defRPr>
            </a:pPr>
            <a:r>
              <a:t>transmitted</a:t>
            </a:r>
            <a:r>
              <a:rPr>
                <a:solidFill>
                  <a:srgbClr val="000000"/>
                </a:solidFill>
              </a:rPr>
              <a:t>+</a:t>
            </a:r>
            <a:r>
              <a:rPr>
                <a:solidFill>
                  <a:srgbClr val="FF0000"/>
                </a:solidFill>
              </a:rPr>
              <a:t>absorption</a:t>
            </a:r>
            <a:r>
              <a:rPr>
                <a:solidFill>
                  <a:srgbClr val="000000"/>
                </a:solidFill>
              </a:rPr>
              <a:t>, or </a:t>
            </a:r>
            <a:r>
              <a:rPr>
                <a:solidFill>
                  <a:srgbClr val="7B219F"/>
                </a:solidFill>
              </a:rPr>
              <a:t>scattered</a:t>
            </a:r>
            <a:r>
              <a:rPr>
                <a:solidFill>
                  <a:srgbClr val="000000"/>
                </a:solidFill>
              </a:rPr>
              <a:t>+</a:t>
            </a:r>
            <a:r>
              <a:rPr>
                <a:solidFill>
                  <a:srgbClr val="FF0000"/>
                </a:solidFill>
              </a:rPr>
              <a:t>absorption</a:t>
            </a:r>
          </a:p>
        </p:txBody>
      </p:sp>
      <p:pic>
        <p:nvPicPr>
          <p:cNvPr id="154" name="Picture 215" descr="Picture 2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4320" y="1906920"/>
            <a:ext cx="9839521" cy="45853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itle 1"/>
          <p:cNvSpPr txBox="1"/>
          <p:nvPr>
            <p:ph type="title"/>
          </p:nvPr>
        </p:nvSpPr>
        <p:spPr>
          <a:xfrm>
            <a:off x="138982" y="248676"/>
            <a:ext cx="11673700" cy="1024344"/>
          </a:xfrm>
          <a:prstGeom prst="rect">
            <a:avLst/>
          </a:prstGeom>
        </p:spPr>
        <p:txBody>
          <a:bodyPr/>
          <a:lstStyle/>
          <a:p>
            <a:pPr/>
            <a:r>
              <a:t>Sample shapes</a:t>
            </a:r>
          </a:p>
        </p:txBody>
      </p:sp>
      <p:sp>
        <p:nvSpPr>
          <p:cNvPr id="157" name="Text Placeholder 2"/>
          <p:cNvSpPr txBox="1"/>
          <p:nvPr>
            <p:ph type="body" idx="1"/>
          </p:nvPr>
        </p:nvSpPr>
        <p:spPr>
          <a:xfrm>
            <a:off x="209864" y="1853340"/>
            <a:ext cx="11531936" cy="7175029"/>
          </a:xfrm>
          <a:prstGeom prst="rect">
            <a:avLst/>
          </a:prstGeom>
        </p:spPr>
        <p:txBody>
          <a:bodyPr/>
          <a:lstStyle/>
          <a:p>
            <a:pPr/>
            <a:r>
              <a:t>Simple geometrical shapes</a:t>
            </a:r>
          </a:p>
        </p:txBody>
      </p:sp>
      <p:pic>
        <p:nvPicPr>
          <p:cNvPr id="158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36445" y="5149298"/>
            <a:ext cx="1851049" cy="3655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5020" y="3535178"/>
            <a:ext cx="3178894" cy="31499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97018" y="3535178"/>
            <a:ext cx="4817058" cy="24545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1"/>
          <p:cNvSpPr txBox="1"/>
          <p:nvPr>
            <p:ph type="title"/>
          </p:nvPr>
        </p:nvSpPr>
        <p:spPr>
          <a:xfrm>
            <a:off x="138982" y="248676"/>
            <a:ext cx="11673700" cy="1024344"/>
          </a:xfrm>
          <a:prstGeom prst="rect">
            <a:avLst/>
          </a:prstGeom>
        </p:spPr>
        <p:txBody>
          <a:bodyPr/>
          <a:lstStyle/>
          <a:p>
            <a:pPr/>
            <a:r>
              <a:t>Sample shapes</a:t>
            </a:r>
          </a:p>
        </p:txBody>
      </p:sp>
      <p:sp>
        <p:nvSpPr>
          <p:cNvPr id="163" name="Text Placeholder 2"/>
          <p:cNvSpPr txBox="1"/>
          <p:nvPr>
            <p:ph type="body" idx="1"/>
          </p:nvPr>
        </p:nvSpPr>
        <p:spPr>
          <a:xfrm>
            <a:off x="209864" y="1853340"/>
            <a:ext cx="11531936" cy="7175029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For isotropic materials these can be ”concentric”, i.e. something can be put ”inside”</a:t>
            </a:r>
          </a:p>
        </p:txBody>
      </p:sp>
      <p:pic>
        <p:nvPicPr>
          <p:cNvPr id="164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23535" y="3690982"/>
            <a:ext cx="5340240" cy="47080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/>
          <p:nvPr>
            <p:ph type="title"/>
          </p:nvPr>
        </p:nvSpPr>
        <p:spPr>
          <a:xfrm>
            <a:off x="138982" y="248676"/>
            <a:ext cx="11673700" cy="1024344"/>
          </a:xfrm>
          <a:prstGeom prst="rect">
            <a:avLst/>
          </a:prstGeom>
        </p:spPr>
        <p:txBody>
          <a:bodyPr/>
          <a:lstStyle/>
          <a:p>
            <a:pPr/>
            <a:r>
              <a:t>Sample shapes</a:t>
            </a:r>
          </a:p>
        </p:txBody>
      </p:sp>
      <p:sp>
        <p:nvSpPr>
          <p:cNvPr id="167" name="Text Placeholder 2"/>
          <p:cNvSpPr txBox="1"/>
          <p:nvPr>
            <p:ph type="body" idx="1"/>
          </p:nvPr>
        </p:nvSpPr>
        <p:spPr>
          <a:xfrm>
            <a:off x="209864" y="1853340"/>
            <a:ext cx="11531936" cy="7175029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For isotropic materials these can be ”concentric”, i.e. something can be put ”inside”</a:t>
            </a:r>
          </a:p>
        </p:txBody>
      </p:sp>
      <p:pic>
        <p:nvPicPr>
          <p:cNvPr id="168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23535" y="3690982"/>
            <a:ext cx="5340240" cy="4708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50105" y="2642575"/>
            <a:ext cx="7244441" cy="46683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 txBox="1"/>
          <p:nvPr/>
        </p:nvSpPr>
        <p:spPr>
          <a:xfrm>
            <a:off x="138959" y="134280"/>
            <a:ext cx="8426882" cy="1251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pc="-1" sz="44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Isotropic material samples can use OFF/PLY for ”any” geometry</a:t>
            </a:r>
          </a:p>
        </p:txBody>
      </p:sp>
      <p:sp>
        <p:nvSpPr>
          <p:cNvPr id="172" name="CustomShape 2"/>
          <p:cNvSpPr txBox="1"/>
          <p:nvPr/>
        </p:nvSpPr>
        <p:spPr>
          <a:xfrm>
            <a:off x="264959" y="1828800"/>
            <a:ext cx="11530802" cy="1210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-1" sz="21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An additional complex geometry enables to use any point set to describe the material volume (</a:t>
            </a:r>
            <a:r>
              <a:rPr i="1"/>
              <a:t>geomview </a:t>
            </a:r>
            <a:r>
              <a:t>OFF file). </a:t>
            </a:r>
          </a:p>
          <a:p>
            <a:pPr>
              <a:defRPr spc="-1" sz="21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173" name="Picture 495" descr="Picture 49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49440" y="2651760"/>
            <a:ext cx="4203721" cy="5303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Picture 496" descr="Picture 49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12079" y="5577840"/>
            <a:ext cx="2937242" cy="3291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Picture 497" descr="Picture 49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8719" y="3493079"/>
            <a:ext cx="3527642" cy="37306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 txBox="1"/>
          <p:nvPr/>
        </p:nvSpPr>
        <p:spPr>
          <a:xfrm>
            <a:off x="138959" y="134280"/>
            <a:ext cx="8426882" cy="1251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pc="-1" sz="44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Isotropic material samples can use OFF/PLY for ”any” geometry</a:t>
            </a:r>
          </a:p>
        </p:txBody>
      </p:sp>
      <p:sp>
        <p:nvSpPr>
          <p:cNvPr id="178" name="CustomShape 2"/>
          <p:cNvSpPr txBox="1"/>
          <p:nvPr/>
        </p:nvSpPr>
        <p:spPr>
          <a:xfrm>
            <a:off x="264959" y="1828800"/>
            <a:ext cx="11530802" cy="1210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-1" sz="21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An additional complex geometry enables to use any point set to describe the material volume (</a:t>
            </a:r>
            <a:r>
              <a:rPr i="1"/>
              <a:t>geomview </a:t>
            </a:r>
            <a:r>
              <a:t>OFF file). </a:t>
            </a:r>
          </a:p>
          <a:p>
            <a:pPr>
              <a:defRPr spc="-1" sz="21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179" name="Picture 495" descr="Picture 49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49440" y="2651760"/>
            <a:ext cx="4203721" cy="5303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Picture 496" descr="Picture 49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12079" y="5577840"/>
            <a:ext cx="2937242" cy="3291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Picture 497" descr="Picture 49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8719" y="3493079"/>
            <a:ext cx="3527642" cy="3730681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TextBox 1"/>
          <p:cNvSpPr txBox="1"/>
          <p:nvPr/>
        </p:nvSpPr>
        <p:spPr>
          <a:xfrm>
            <a:off x="2682771" y="4196867"/>
            <a:ext cx="7257811" cy="673381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i="1"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These can then NOT be concentric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RNL_2018">
  <a:themeElements>
    <a:clrScheme name="ORNL_2018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RNL_2018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ORNL_201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RNL_2018">
  <a:themeElements>
    <a:clrScheme name="ORNL_2018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RNL_2018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ORNL_201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